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94" r:id="rId3"/>
    <p:sldId id="296" r:id="rId4"/>
    <p:sldId id="293" r:id="rId5"/>
    <p:sldId id="292" r:id="rId6"/>
    <p:sldId id="257" r:id="rId7"/>
    <p:sldId id="290"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645266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724255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1925098"/>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424793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23134988"/>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49173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224974323"/>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15261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140416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2039305"/>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07211711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487542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381312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669161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08204034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5/2/2019</a:t>
            </a:fld>
            <a:endParaRPr lang="en-US" dirty="0"/>
          </a:p>
        </p:txBody>
      </p:sp>
    </p:spTree>
    <p:extLst>
      <p:ext uri="{BB962C8B-B14F-4D97-AF65-F5344CB8AC3E}">
        <p14:creationId xmlns:p14="http://schemas.microsoft.com/office/powerpoint/2010/main" val="140812233"/>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5/2/2019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8135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07067" y="3385436"/>
            <a:ext cx="7766936" cy="1646302"/>
          </a:xfrm>
        </p:spPr>
        <p:txBody>
          <a:bodyPr/>
          <a:lstStyle/>
          <a:p>
            <a:r>
              <a:rPr lang="tr-TR" dirty="0"/>
              <a:t>NURETTİN ÖZTÜRK İHO</a:t>
            </a:r>
          </a:p>
        </p:txBody>
      </p:sp>
      <p:sp>
        <p:nvSpPr>
          <p:cNvPr id="3" name="Alt Başlık 2"/>
          <p:cNvSpPr>
            <a:spLocks noGrp="1"/>
          </p:cNvSpPr>
          <p:nvPr>
            <p:ph type="subTitle" idx="1"/>
          </p:nvPr>
        </p:nvSpPr>
        <p:spPr>
          <a:xfrm>
            <a:off x="1507067" y="5031735"/>
            <a:ext cx="7766936" cy="1096899"/>
          </a:xfrm>
        </p:spPr>
        <p:txBody>
          <a:bodyPr/>
          <a:lstStyle/>
          <a:p>
            <a:r>
              <a:rPr lang="tr-TR" dirty="0"/>
              <a:t>FAALİYET BÜLTENİ</a:t>
            </a: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13" y="963689"/>
            <a:ext cx="2644002" cy="2649701"/>
          </a:xfrm>
          <a:prstGeom prst="rect">
            <a:avLst/>
          </a:prstGeom>
        </p:spPr>
      </p:pic>
      <p:pic>
        <p:nvPicPr>
          <p:cNvPr id="5" name="SELAM İMAM HATİPLİM FON">
            <a:hlinkClick r:id="" action="ppaction://media"/>
            <a:extLst>
              <a:ext uri="{FF2B5EF4-FFF2-40B4-BE49-F238E27FC236}">
                <a16:creationId xmlns:a16="http://schemas.microsoft.com/office/drawing/2014/main" id="{01D125AE-789C-46D2-BCD3-07ECD44B8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195" y="5580184"/>
            <a:ext cx="609600" cy="609600"/>
          </a:xfrm>
          <a:prstGeom prst="rect">
            <a:avLst/>
          </a:prstGeom>
        </p:spPr>
      </p:pic>
    </p:spTree>
    <p:extLst>
      <p:ext uri="{BB962C8B-B14F-4D97-AF65-F5344CB8AC3E}">
        <p14:creationId xmlns:p14="http://schemas.microsoft.com/office/powerpoint/2010/main" val="215652076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050" name="Picture 2" descr="SES NEFES ÃALIÅMALARI"/>
          <p:cNvPicPr>
            <a:picLocks noChangeAspect="1" noChangeArrowheads="1"/>
          </p:cNvPicPr>
          <p:nvPr/>
        </p:nvPicPr>
        <p:blipFill rotWithShape="1">
          <a:blip r:embed="rId2">
            <a:extLst>
              <a:ext uri="{28A0092B-C50C-407E-A947-70E740481C1C}">
                <a14:useLocalDpi xmlns:a14="http://schemas.microsoft.com/office/drawing/2010/main" val="0"/>
              </a:ext>
            </a:extLst>
          </a:blip>
          <a:srcRect l="3989" r="10241"/>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677333" y="609600"/>
            <a:ext cx="3851123" cy="1320800"/>
          </a:xfrm>
        </p:spPr>
        <p:txBody>
          <a:bodyPr vert="horz" lIns="91440" tIns="45720" rIns="91440" bIns="45720" rtlCol="0" anchor="t">
            <a:normAutofit/>
          </a:bodyPr>
          <a:lstStyle/>
          <a:p>
            <a:r>
              <a:rPr lang="en-US" sz="3600"/>
              <a:t>SES NEFES ÇALIŞMALARI</a:t>
            </a:r>
          </a:p>
        </p:txBody>
      </p:sp>
      <p:sp>
        <p:nvSpPr>
          <p:cNvPr id="3" name="Metin Yer Tutucusu 2"/>
          <p:cNvSpPr>
            <a:spLocks noGrp="1"/>
          </p:cNvSpPr>
          <p:nvPr>
            <p:ph type="body" idx="1"/>
          </p:nvPr>
        </p:nvSpPr>
        <p:spPr>
          <a:xfrm>
            <a:off x="677334" y="2160589"/>
            <a:ext cx="3851122" cy="3880773"/>
          </a:xfrm>
        </p:spPr>
        <p:txBody>
          <a:bodyPr vert="horz" lIns="91440" tIns="45720" rIns="91440" bIns="45720" rtlCol="0">
            <a:normAutofit/>
          </a:bodyPr>
          <a:lstStyle/>
          <a:p>
            <a:pPr>
              <a:buFont typeface="Wingdings 3" charset="2"/>
              <a:buChar char=""/>
            </a:pPr>
            <a:r>
              <a:rPr lang="en-US"/>
              <a:t>Okulumuz müzik öğretmeni tarafından derslerde koro çalışmaları yapılarak  ve ses ve nefes eğitimi verildi.</a:t>
            </a:r>
          </a:p>
          <a:p>
            <a:pPr>
              <a:buFont typeface="Wingdings 3" charset="2"/>
              <a:buChar char=""/>
            </a:pPr>
            <a:r>
              <a:rPr lang="en-US"/>
              <a:t> Ayrıca okulumuz müdür yardımcısı Mustafa ÖZDERE tarafından da sınıflarda diyafram eğitimi çalışmaları başlatılmıştır.</a:t>
            </a:r>
          </a:p>
          <a:p>
            <a:pPr>
              <a:buFont typeface="Wingdings 3" charset="2"/>
              <a:buChar char=""/>
            </a:pPr>
            <a:endParaRPr lang="en-US"/>
          </a:p>
        </p:txBody>
      </p:sp>
      <p:cxnSp>
        <p:nvCxnSpPr>
          <p:cNvPr id="83" name="Straight Connector 8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649166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pPr>
              <a:lnSpc>
                <a:spcPct val="90000"/>
              </a:lnSpc>
            </a:pPr>
            <a:r>
              <a:rPr lang="en-US" sz="2800" b="1"/>
              <a:t>OKUL BAHÇESİ AĞAÇLANDIRMA ÇALIŞMALARI</a:t>
            </a:r>
            <a:br>
              <a:rPr lang="en-US" sz="2800" b="1"/>
            </a:br>
            <a:br>
              <a:rPr lang="en-US" sz="2800"/>
            </a:br>
            <a:endParaRPr lang="en-US" sz="2800"/>
          </a:p>
        </p:txBody>
      </p:sp>
      <p:sp>
        <p:nvSpPr>
          <p:cNvPr id="3" name="Metin Yer Tutucusu 2"/>
          <p:cNvSpPr>
            <a:spLocks noGrp="1"/>
          </p:cNvSpPr>
          <p:nvPr>
            <p:ph type="body" idx="1"/>
          </p:nvPr>
        </p:nvSpPr>
        <p:spPr>
          <a:xfrm>
            <a:off x="6336287" y="2160589"/>
            <a:ext cx="2934714" cy="3880773"/>
          </a:xfrm>
        </p:spPr>
        <p:txBody>
          <a:bodyPr vert="horz" lIns="91440" tIns="45720" rIns="91440" bIns="45720" rtlCol="0">
            <a:normAutofit/>
          </a:bodyPr>
          <a:lstStyle/>
          <a:p>
            <a:pPr>
              <a:buFont typeface="Wingdings 3" charset="2"/>
              <a:buChar char=""/>
            </a:pPr>
            <a:r>
              <a:rPr lang="en-US" b="1"/>
              <a:t>Okul bahçemizin düzenlenmesi ve ağaçlandırılması  için yaptığımız görüşmeler sonucunda Büyük Şehir Belediyesi, Kocasinan Belediyesi ve Orman Genel Müdürlüğünün katkılarıyla  okul bahçemizde ağaçlandırma çalışmaları yapıldı.</a:t>
            </a:r>
            <a:endParaRPr lang="en-US"/>
          </a:p>
        </p:txBody>
      </p:sp>
      <p:pic>
        <p:nvPicPr>
          <p:cNvPr id="3074" name="Picture 2" descr="OKUL BAHÃESÄ° AÄAÃLANDIRMA ÃALIÅMALARI"/>
          <p:cNvPicPr>
            <a:picLocks noChangeAspect="1" noChangeArrowheads="1"/>
          </p:cNvPicPr>
          <p:nvPr/>
        </p:nvPicPr>
        <p:blipFill rotWithShape="1">
          <a:blip r:embed="rId2">
            <a:extLst>
              <a:ext uri="{28A0092B-C50C-407E-A947-70E740481C1C}">
                <a14:useLocalDpi xmlns:a14="http://schemas.microsoft.com/office/drawing/2010/main" val="0"/>
              </a:ext>
            </a:extLst>
          </a:blip>
          <a:srcRect r="3" b="3592"/>
          <a:stretch/>
        </p:blipFill>
        <p:spPr bwMode="auto">
          <a:xfrm>
            <a:off x="677334" y="2159331"/>
            <a:ext cx="5423429"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25650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r>
              <a:rPr lang="en-US" sz="3600" b="1"/>
              <a:t>Şehitlik Ziyareti</a:t>
            </a:r>
            <a:endParaRPr lang="en-US" sz="3600"/>
          </a:p>
        </p:txBody>
      </p:sp>
      <p:pic>
        <p:nvPicPr>
          <p:cNvPr id="4098" name="Picture 2" descr="Åehitlik Ziyareti"/>
          <p:cNvPicPr>
            <a:picLocks noChangeAspect="1" noChangeArrowheads="1"/>
          </p:cNvPicPr>
          <p:nvPr/>
        </p:nvPicPr>
        <p:blipFill rotWithShape="1">
          <a:blip r:embed="rId2">
            <a:extLst>
              <a:ext uri="{28A0092B-C50C-407E-A947-70E740481C1C}">
                <a14:useLocalDpi xmlns:a14="http://schemas.microsoft.com/office/drawing/2010/main" val="0"/>
              </a:ext>
            </a:extLst>
          </a:blip>
          <a:srcRect l="30717" r="20037" b="1"/>
          <a:stretch/>
        </p:blipFill>
        <p:spPr bwMode="auto">
          <a:xfrm>
            <a:off x="676053" y="2158073"/>
            <a:ext cx="2574990" cy="388236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rotWithShape="1">
          <a:blip r:embed="rId3"/>
          <a:srcRect l="4855" r="17407"/>
          <a:stretch/>
        </p:blipFill>
        <p:spPr>
          <a:xfrm>
            <a:off x="3479643" y="2159331"/>
            <a:ext cx="2616049" cy="1825623"/>
          </a:xfrm>
          <a:prstGeom prst="rect">
            <a:avLst/>
          </a:prstGeom>
        </p:spPr>
      </p:pic>
      <p:sp>
        <p:nvSpPr>
          <p:cNvPr id="4102" name="Isosceles Triangle 8">
            <a:extLst>
              <a:ext uri="{FF2B5EF4-FFF2-40B4-BE49-F238E27FC236}">
                <a16:creationId xmlns:a16="http://schemas.microsoft.com/office/drawing/2014/main" id="{E6641776-030A-4061-B2C7-E63EA1B00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Resim 3"/>
          <p:cNvPicPr>
            <a:picLocks noChangeAspect="1"/>
          </p:cNvPicPr>
          <p:nvPr/>
        </p:nvPicPr>
        <p:blipFill rotWithShape="1">
          <a:blip r:embed="rId4"/>
          <a:srcRect l="13956" r="6875" b="3"/>
          <a:stretch/>
        </p:blipFill>
        <p:spPr>
          <a:xfrm>
            <a:off x="3478362" y="4215275"/>
            <a:ext cx="2616049" cy="1825623"/>
          </a:xfrm>
          <a:prstGeom prst="rect">
            <a:avLst/>
          </a:prstGeom>
        </p:spPr>
      </p:pic>
      <p:sp>
        <p:nvSpPr>
          <p:cNvPr id="3" name="Metin Yer Tutucusu 2"/>
          <p:cNvSpPr>
            <a:spLocks noGrp="1"/>
          </p:cNvSpPr>
          <p:nvPr>
            <p:ph type="body" idx="1"/>
          </p:nvPr>
        </p:nvSpPr>
        <p:spPr>
          <a:xfrm>
            <a:off x="6325880" y="2160589"/>
            <a:ext cx="2948121" cy="3880773"/>
          </a:xfrm>
        </p:spPr>
        <p:txBody>
          <a:bodyPr vert="horz" lIns="91440" tIns="45720" rIns="91440" bIns="45720" rtlCol="0">
            <a:normAutofit/>
          </a:bodyPr>
          <a:lstStyle/>
          <a:p>
            <a:pPr>
              <a:buFont typeface="Wingdings 3" charset="2"/>
              <a:buChar char=""/>
            </a:pPr>
            <a:r>
              <a:rPr lang="en-US"/>
              <a:t>Öğrencilerimizde Milli bilinicin oluşturulması için Şehitler Haftası kapsamında şehitlik ziyareti gerçekleştirilerek, şehitlerimize dualar okundu.</a:t>
            </a:r>
          </a:p>
        </p:txBody>
      </p:sp>
    </p:spTree>
    <p:extLst>
      <p:ext uri="{BB962C8B-B14F-4D97-AF65-F5344CB8AC3E}">
        <p14:creationId xmlns:p14="http://schemas.microsoft.com/office/powerpoint/2010/main" val="4347794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4159225" y="609600"/>
            <a:ext cx="5114776" cy="1320800"/>
          </a:xfrm>
        </p:spPr>
        <p:txBody>
          <a:bodyPr vert="horz" lIns="91440" tIns="45720" rIns="91440" bIns="45720" rtlCol="0" anchor="t">
            <a:normAutofit/>
          </a:bodyPr>
          <a:lstStyle/>
          <a:p>
            <a:r>
              <a:rPr lang="en-US" sz="3600" b="1"/>
              <a:t>Kodlama-Robotik Sınıf Açılışı</a:t>
            </a:r>
            <a:endParaRPr lang="en-US" sz="3600"/>
          </a:p>
        </p:txBody>
      </p:sp>
      <p:pic>
        <p:nvPicPr>
          <p:cNvPr id="5122" name="Picture 2" descr="Kodlama-Robotik SÄ±nÄ±f AÃ§Ä±lÄ±ÅÄ±"/>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4511" r="4" b="8096"/>
          <a:stretch/>
        </p:blipFill>
        <p:spPr bwMode="auto">
          <a:xfrm>
            <a:off x="509136" y="10"/>
            <a:ext cx="3517876"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3">
            <a:alphaModFix/>
            <a:extLst/>
          </a:blip>
          <a:srcRect t="4238" r="-1" b="3695"/>
          <a:stretch/>
        </p:blipFill>
        <p:spPr>
          <a:xfrm>
            <a:off x="169666" y="2289183"/>
            <a:ext cx="3514822"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5" name="Resim 4"/>
          <p:cNvPicPr>
            <a:picLocks noChangeAspect="1"/>
          </p:cNvPicPr>
          <p:nvPr/>
        </p:nvPicPr>
        <p:blipFill rotWithShape="1">
          <a:blip r:embed="rId4">
            <a:alphaModFix/>
            <a:extLst/>
          </a:blip>
          <a:srcRect r="1" b="9217"/>
          <a:stretch/>
        </p:blipFill>
        <p:spPr>
          <a:xfrm>
            <a:off x="-10633" y="4565636"/>
            <a:ext cx="3355563"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83" name="Isosceles Triangle 30">
            <a:extLst>
              <a:ext uri="{FF2B5EF4-FFF2-40B4-BE49-F238E27FC236}">
                <a16:creationId xmlns:a16="http://schemas.microsoft.com/office/drawing/2014/main" id="{601DBFE7-59F3-41F8-BC4E-83FB0863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5" name="Straight Connector 84">
            <a:extLst>
              <a:ext uri="{FF2B5EF4-FFF2-40B4-BE49-F238E27FC236}">
                <a16:creationId xmlns:a16="http://schemas.microsoft.com/office/drawing/2014/main" id="{95AC3254-FB46-4BDF-B7F2-2D039653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6280CF-E187-4C89-97A6-CE354B2775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Isosceles Triangle 30">
            <a:extLst>
              <a:ext uri="{FF2B5EF4-FFF2-40B4-BE49-F238E27FC236}">
                <a16:creationId xmlns:a16="http://schemas.microsoft.com/office/drawing/2014/main" id="{AB636136-2572-47F5-B45E-4AE6AD867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4159225" y="2160589"/>
            <a:ext cx="5114776" cy="3880773"/>
          </a:xfrm>
        </p:spPr>
        <p:txBody>
          <a:bodyPr vert="horz" lIns="91440" tIns="45720" rIns="91440" bIns="45720" rtlCol="0">
            <a:normAutofit/>
          </a:bodyPr>
          <a:lstStyle/>
          <a:p>
            <a:pPr>
              <a:buFont typeface="Wingdings 3" charset="2"/>
              <a:buChar char=""/>
            </a:pPr>
            <a:r>
              <a:rPr lang="en-US"/>
              <a:t>İlçe Milli Eğitim Müdürümüz Yaşar ÖZTÜRK´ün ve Şube Müdürlerimizin katılımıyla okulumuzda Kodlama-Robotik Sınıf açılışı yapılmıştır.</a:t>
            </a:r>
          </a:p>
        </p:txBody>
      </p:sp>
    </p:spTree>
    <p:extLst>
      <p:ext uri="{BB962C8B-B14F-4D97-AF65-F5344CB8AC3E}">
        <p14:creationId xmlns:p14="http://schemas.microsoft.com/office/powerpoint/2010/main" val="120386863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8"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r>
              <a:rPr lang="en-US" sz="3600" b="1"/>
              <a:t>İlçe Geneli 4. Sınıflar Arası Matematik Yarışması Yapıldı</a:t>
            </a:r>
            <a:endParaRPr lang="en-US" sz="3600"/>
          </a:p>
        </p:txBody>
      </p:sp>
      <p:sp>
        <p:nvSpPr>
          <p:cNvPr id="6149" name="Isosceles Triangle 8">
            <a:extLst>
              <a:ext uri="{FF2B5EF4-FFF2-40B4-BE49-F238E27FC236}">
                <a16:creationId xmlns:a16="http://schemas.microsoft.com/office/drawing/2014/main" id="{94281397-CAB3-46E7-B8B4-48166ADD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Resim 3"/>
          <p:cNvPicPr>
            <a:picLocks noChangeAspect="1"/>
          </p:cNvPicPr>
          <p:nvPr/>
        </p:nvPicPr>
        <p:blipFill rotWithShape="1">
          <a:blip r:embed="rId2"/>
          <a:srcRect l="16199" r="32239"/>
          <a:stretch/>
        </p:blipFill>
        <p:spPr>
          <a:xfrm>
            <a:off x="649075" y="2158073"/>
            <a:ext cx="2625335" cy="3882362"/>
          </a:xfrm>
          <a:prstGeom prst="rect">
            <a:avLst/>
          </a:prstGeom>
        </p:spPr>
      </p:pic>
      <p:pic>
        <p:nvPicPr>
          <p:cNvPr id="6146" name="Picture 2" descr="Matematik YarÄ±ÅmamÄ±zÄ± GerÃ§ekleÅtirdik"/>
          <p:cNvPicPr>
            <a:picLocks noChangeAspect="1" noChangeArrowheads="1"/>
          </p:cNvPicPr>
          <p:nvPr/>
        </p:nvPicPr>
        <p:blipFill rotWithShape="1">
          <a:blip r:embed="rId3">
            <a:extLst>
              <a:ext uri="{28A0092B-C50C-407E-A947-70E740481C1C}">
                <a14:useLocalDpi xmlns:a14="http://schemas.microsoft.com/office/drawing/2010/main" val="0"/>
              </a:ext>
            </a:extLst>
          </a:blip>
          <a:srcRect l="20721" r="29070" b="1"/>
          <a:stretch/>
        </p:blipFill>
        <p:spPr bwMode="auto">
          <a:xfrm>
            <a:off x="3470357" y="2159331"/>
            <a:ext cx="2625335" cy="388236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2"/>
          <p:cNvSpPr>
            <a:spLocks noGrp="1"/>
          </p:cNvSpPr>
          <p:nvPr>
            <p:ph type="body" idx="1"/>
          </p:nvPr>
        </p:nvSpPr>
        <p:spPr>
          <a:xfrm>
            <a:off x="6325880" y="2160589"/>
            <a:ext cx="2948121" cy="3880773"/>
          </a:xfrm>
        </p:spPr>
        <p:txBody>
          <a:bodyPr vert="horz" lIns="91440" tIns="45720" rIns="91440" bIns="45720" rtlCol="0">
            <a:normAutofit/>
          </a:bodyPr>
          <a:lstStyle/>
          <a:p>
            <a:pPr>
              <a:buFont typeface="Wingdings 3" charset="2"/>
              <a:buChar char=""/>
            </a:pPr>
            <a:endParaRPr lang="en-US"/>
          </a:p>
        </p:txBody>
      </p:sp>
    </p:spTree>
    <p:extLst>
      <p:ext uri="{BB962C8B-B14F-4D97-AF65-F5344CB8AC3E}">
        <p14:creationId xmlns:p14="http://schemas.microsoft.com/office/powerpoint/2010/main" val="328301186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343484" y="609600"/>
            <a:ext cx="2930518" cy="1320800"/>
          </a:xfrm>
        </p:spPr>
        <p:txBody>
          <a:bodyPr vert="horz" lIns="91440" tIns="45720" rIns="91440" bIns="45720" rtlCol="0" anchor="ctr">
            <a:normAutofit/>
          </a:bodyPr>
          <a:lstStyle/>
          <a:p>
            <a:pPr>
              <a:lnSpc>
                <a:spcPct val="90000"/>
              </a:lnSpc>
            </a:pPr>
            <a:r>
              <a:rPr lang="en-US" sz="3100" b="1"/>
              <a:t>Z KÜTÜPHANE OKUMALARI</a:t>
            </a:r>
            <a:endParaRPr lang="en-US" sz="3100"/>
          </a:p>
        </p:txBody>
      </p:sp>
      <p:pic>
        <p:nvPicPr>
          <p:cNvPr id="4" name="Resim 3"/>
          <p:cNvPicPr>
            <a:picLocks noChangeAspect="1"/>
          </p:cNvPicPr>
          <p:nvPr/>
        </p:nvPicPr>
        <p:blipFill>
          <a:blip r:embed="rId2"/>
          <a:stretch>
            <a:fillRect/>
          </a:stretch>
        </p:blipFill>
        <p:spPr>
          <a:xfrm>
            <a:off x="677333" y="679985"/>
            <a:ext cx="2596281" cy="1934229"/>
          </a:xfrm>
          <a:prstGeom prst="rect">
            <a:avLst/>
          </a:prstGeom>
        </p:spPr>
      </p:pic>
      <p:pic>
        <p:nvPicPr>
          <p:cNvPr id="5" name="Resim 4"/>
          <p:cNvPicPr>
            <a:picLocks noChangeAspect="1"/>
          </p:cNvPicPr>
          <p:nvPr/>
        </p:nvPicPr>
        <p:blipFill>
          <a:blip r:embed="rId3"/>
          <a:stretch>
            <a:fillRect/>
          </a:stretch>
        </p:blipFill>
        <p:spPr>
          <a:xfrm>
            <a:off x="3502213" y="676739"/>
            <a:ext cx="2596281" cy="1940720"/>
          </a:xfrm>
          <a:prstGeom prst="rect">
            <a:avLst/>
          </a:prstGeom>
        </p:spPr>
      </p:pic>
      <p:sp>
        <p:nvSpPr>
          <p:cNvPr id="3" name="Metin Yer Tutucusu 2"/>
          <p:cNvSpPr>
            <a:spLocks noGrp="1"/>
          </p:cNvSpPr>
          <p:nvPr>
            <p:ph type="body" idx="1"/>
          </p:nvPr>
        </p:nvSpPr>
        <p:spPr>
          <a:xfrm>
            <a:off x="6343484" y="2160589"/>
            <a:ext cx="2930517" cy="3880773"/>
          </a:xfrm>
        </p:spPr>
        <p:txBody>
          <a:bodyPr vert="horz" lIns="91440" tIns="45720" rIns="91440" bIns="45720" rtlCol="0">
            <a:normAutofit/>
          </a:bodyPr>
          <a:lstStyle/>
          <a:p>
            <a:pPr>
              <a:buFont typeface="Wingdings 3" charset="2"/>
              <a:buChar char=""/>
            </a:pPr>
            <a:endParaRPr lang="en-US"/>
          </a:p>
        </p:txBody>
      </p:sp>
      <p:pic>
        <p:nvPicPr>
          <p:cNvPr id="7170" name="Picture 2" descr="Z KÃTÃPHANE OKUMALARI"/>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79630" y="2910558"/>
            <a:ext cx="4216569" cy="313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6716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b="1">
                <a:solidFill>
                  <a:schemeClr val="bg1"/>
                </a:solidFill>
              </a:rPr>
              <a:t>ÖĞRENCİ SINAV ANALİZİ</a:t>
            </a:r>
            <a:endParaRPr lang="en-US" sz="36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Okul müdürümüz Hasan ECE´nin başkanlığında, branşlar ve sınıflar bazında yapılan deneme ve yazılıların analizleri yapıldı.</a:t>
            </a:r>
          </a:p>
        </p:txBody>
      </p:sp>
      <p:pic>
        <p:nvPicPr>
          <p:cNvPr id="8194" name="Picture 2" descr="ÃÄRENCÄ° SINAV ANALÄ°ZÄ°"/>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514477565"/>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b="1"/>
              <a:t>MÜMİNLER KİMLERDİR?</a:t>
            </a:r>
            <a:endParaRPr lang="en-US" sz="5400"/>
          </a:p>
        </p:txBody>
      </p:sp>
      <p:sp>
        <p:nvSpPr>
          <p:cNvPr id="3" name="Metin Yer Tutucusu 2"/>
          <p:cNvSpPr>
            <a:spLocks noGrp="1"/>
          </p:cNvSpPr>
          <p:nvPr>
            <p:ph type="body" idx="1"/>
          </p:nvPr>
        </p:nvSpPr>
        <p:spPr>
          <a:xfrm>
            <a:off x="609600" y="5702709"/>
            <a:ext cx="10923638" cy="521109"/>
          </a:xfrm>
        </p:spPr>
        <p:txBody>
          <a:bodyPr vert="horz" lIns="91440" tIns="45720" rIns="91440" bIns="45720" rtlCol="0" anchor="t">
            <a:normAutofit/>
          </a:bodyPr>
          <a:lstStyle/>
          <a:p>
            <a:r>
              <a:rPr lang="en-US">
                <a:solidFill>
                  <a:schemeClr val="tx1">
                    <a:lumMod val="50000"/>
                    <a:lumOff val="50000"/>
                  </a:schemeClr>
                </a:solidFill>
              </a:rPr>
              <a:t>Hazırlanan yüz adet ayet okulumuzun muhtelif yerlerine asılmıştır</a:t>
            </a:r>
          </a:p>
        </p:txBody>
      </p:sp>
      <p:sp>
        <p:nvSpPr>
          <p:cNvPr id="22" name="Rectangle 21">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Resim 3"/>
          <p:cNvPicPr>
            <a:picLocks noChangeAspect="1"/>
          </p:cNvPicPr>
          <p:nvPr/>
        </p:nvPicPr>
        <p:blipFill rotWithShape="1">
          <a:blip r:embed="rId2"/>
          <a:srcRect t="27325" r="2" b="20603"/>
          <a:stretch/>
        </p:blipFill>
        <p:spPr>
          <a:xfrm>
            <a:off x="20" y="3"/>
            <a:ext cx="6050260" cy="4091667"/>
          </a:xfrm>
          <a:prstGeom prst="rect">
            <a:avLst/>
          </a:prstGeom>
        </p:spPr>
      </p:pic>
      <p:pic>
        <p:nvPicPr>
          <p:cNvPr id="5" name="Resim 4"/>
          <p:cNvPicPr>
            <a:picLocks noChangeAspect="1"/>
          </p:cNvPicPr>
          <p:nvPr/>
        </p:nvPicPr>
        <p:blipFill rotWithShape="1">
          <a:blip r:embed="rId3"/>
          <a:srcRect t="27354" r="2" b="21918"/>
          <a:stretch/>
        </p:blipFill>
        <p:spPr>
          <a:xfrm>
            <a:off x="6141719" y="-683"/>
            <a:ext cx="6050280" cy="4092348"/>
          </a:xfrm>
          <a:prstGeom prst="rect">
            <a:avLst/>
          </a:prstGeom>
        </p:spPr>
      </p:pic>
    </p:spTree>
    <p:extLst>
      <p:ext uri="{BB962C8B-B14F-4D97-AF65-F5344CB8AC3E}">
        <p14:creationId xmlns:p14="http://schemas.microsoft.com/office/powerpoint/2010/main" val="4249944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22" name="Group 72">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r>
              <a:rPr lang="en-US" sz="3600" b="1"/>
              <a:t>40 ŞAİR 40 ŞİİR ETKİNLİĞİ</a:t>
            </a:r>
            <a:endParaRPr lang="en-US" sz="3600"/>
          </a:p>
        </p:txBody>
      </p:sp>
      <p:sp>
        <p:nvSpPr>
          <p:cNvPr id="85" name="Isosceles Triangle 8">
            <a:extLst>
              <a:ext uri="{FF2B5EF4-FFF2-40B4-BE49-F238E27FC236}">
                <a16:creationId xmlns:a16="http://schemas.microsoft.com/office/drawing/2014/main" id="{94281397-CAB3-46E7-B8B4-48166ADD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218" name="Picture 2" descr="24-12-2018"/>
          <p:cNvPicPr>
            <a:picLocks noChangeAspect="1" noChangeArrowheads="1"/>
          </p:cNvPicPr>
          <p:nvPr/>
        </p:nvPicPr>
        <p:blipFill rotWithShape="1">
          <a:blip r:embed="rId2">
            <a:extLst>
              <a:ext uri="{28A0092B-C50C-407E-A947-70E740481C1C}">
                <a14:useLocalDpi xmlns:a14="http://schemas.microsoft.com/office/drawing/2010/main" val="0"/>
              </a:ext>
            </a:extLst>
          </a:blip>
          <a:srcRect l="47451" r="16201" b="-3"/>
          <a:stretch/>
        </p:blipFill>
        <p:spPr bwMode="auto">
          <a:xfrm>
            <a:off x="649075" y="2158073"/>
            <a:ext cx="2625335" cy="38823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24-12-2018"/>
          <p:cNvPicPr>
            <a:picLocks noChangeAspect="1" noChangeArrowheads="1"/>
          </p:cNvPicPr>
          <p:nvPr/>
        </p:nvPicPr>
        <p:blipFill rotWithShape="1">
          <a:blip r:embed="rId3">
            <a:extLst>
              <a:ext uri="{28A0092B-C50C-407E-A947-70E740481C1C}">
                <a14:useLocalDpi xmlns:a14="http://schemas.microsoft.com/office/drawing/2010/main" val="0"/>
              </a:ext>
            </a:extLst>
          </a:blip>
          <a:srcRect l="35860" r="27792" b="-3"/>
          <a:stretch/>
        </p:blipFill>
        <p:spPr bwMode="auto">
          <a:xfrm>
            <a:off x="3470357" y="2159331"/>
            <a:ext cx="2625335" cy="388236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2"/>
          <p:cNvSpPr>
            <a:spLocks noGrp="1"/>
          </p:cNvSpPr>
          <p:nvPr>
            <p:ph type="body" idx="1"/>
          </p:nvPr>
        </p:nvSpPr>
        <p:spPr>
          <a:xfrm>
            <a:off x="6325880" y="2160589"/>
            <a:ext cx="2948121" cy="3880773"/>
          </a:xfrm>
        </p:spPr>
        <p:txBody>
          <a:bodyPr vert="horz" lIns="91440" tIns="45720" rIns="91440" bIns="45720" rtlCol="0">
            <a:normAutofit/>
          </a:bodyPr>
          <a:lstStyle/>
          <a:p>
            <a:pPr>
              <a:buFont typeface="Wingdings 3" charset="2"/>
              <a:buChar char=""/>
            </a:pPr>
            <a:endParaRPr lang="en-US"/>
          </a:p>
        </p:txBody>
      </p:sp>
    </p:spTree>
    <p:extLst>
      <p:ext uri="{BB962C8B-B14F-4D97-AF65-F5344CB8AC3E}">
        <p14:creationId xmlns:p14="http://schemas.microsoft.com/office/powerpoint/2010/main" val="40594461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b="1"/>
              <a:t>VELİ ZİYARETLERİ</a:t>
            </a:r>
            <a:endParaRPr lang="en-US" sz="5400"/>
          </a:p>
        </p:txBody>
      </p:sp>
      <p:sp>
        <p:nvSpPr>
          <p:cNvPr id="3" name="Metin Yer Tutucusu 2"/>
          <p:cNvSpPr>
            <a:spLocks noGrp="1"/>
          </p:cNvSpPr>
          <p:nvPr>
            <p:ph type="body" idx="1"/>
          </p:nvPr>
        </p:nvSpPr>
        <p:spPr>
          <a:xfrm>
            <a:off x="609600" y="5702709"/>
            <a:ext cx="10923638" cy="521109"/>
          </a:xfrm>
        </p:spPr>
        <p:txBody>
          <a:bodyPr vert="horz" lIns="91440" tIns="45720" rIns="91440" bIns="45720" rtlCol="0" anchor="t">
            <a:normAutofit/>
          </a:bodyPr>
          <a:lstStyle/>
          <a:p>
            <a:r>
              <a:rPr lang="en-US">
                <a:solidFill>
                  <a:schemeClr val="tx1">
                    <a:lumMod val="50000"/>
                    <a:lumOff val="50000"/>
                  </a:schemeClr>
                </a:solidFill>
              </a:rPr>
              <a:t>Okulumuz öğretmenleri, yapılan planlama dahilinde veli ziyaretlerine başlamıştır. </a:t>
            </a:r>
          </a:p>
        </p:txBody>
      </p:sp>
      <p:sp>
        <p:nvSpPr>
          <p:cNvPr id="83" name="Rectangle 8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Resim 3"/>
          <p:cNvPicPr>
            <a:picLocks noChangeAspect="1"/>
          </p:cNvPicPr>
          <p:nvPr/>
        </p:nvPicPr>
        <p:blipFill rotWithShape="1">
          <a:blip r:embed="rId2"/>
          <a:srcRect t="20064" r="-1" b="41218"/>
          <a:stretch/>
        </p:blipFill>
        <p:spPr>
          <a:xfrm>
            <a:off x="20" y="3"/>
            <a:ext cx="6050260" cy="4091667"/>
          </a:xfrm>
          <a:prstGeom prst="rect">
            <a:avLst/>
          </a:prstGeom>
        </p:spPr>
      </p:pic>
      <p:pic>
        <p:nvPicPr>
          <p:cNvPr id="10242" name="Picture 2" descr="VELÄ° ZÄ°YARETÄ°"/>
          <p:cNvPicPr>
            <a:picLocks noChangeAspect="1" noChangeArrowheads="1"/>
          </p:cNvPicPr>
          <p:nvPr/>
        </p:nvPicPr>
        <p:blipFill rotWithShape="1">
          <a:blip r:embed="rId3">
            <a:extLst>
              <a:ext uri="{28A0092B-C50C-407E-A947-70E740481C1C}">
                <a14:useLocalDpi xmlns:a14="http://schemas.microsoft.com/office/drawing/2010/main" val="0"/>
              </a:ext>
            </a:extLst>
          </a:blip>
          <a:srcRect t="3120" r="2" b="5785"/>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384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8" name="Straight Connector 137">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0"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Isosceles Triangle 141">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Isosceles Triangle 145">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49" name="Rectangle 148">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tr-TR" sz="3600" b="1" dirty="0"/>
              <a:t>OKUL PİKNİĞİ</a:t>
            </a:r>
            <a:endParaRPr lang="en-US" sz="3600" dirty="0"/>
          </a:p>
        </p:txBody>
      </p:sp>
      <p:sp>
        <p:nvSpPr>
          <p:cNvPr id="151" name="Isosceles Triangle 150">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C4D4F"/>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tr-TR"/>
              <a:t>ÖĞRENCİ VE ÖĞRETMENLERİMİZLE BERABER KIRANARDI KENT ORMANINDA PİKNİK YAPILDI</a:t>
            </a:r>
            <a:endParaRPr lang="en-US" dirty="0"/>
          </a:p>
        </p:txBody>
      </p:sp>
      <p:pic>
        <p:nvPicPr>
          <p:cNvPr id="1028" name="Picture 4">
            <a:extLst>
              <a:ext uri="{FF2B5EF4-FFF2-40B4-BE49-F238E27FC236}">
                <a16:creationId xmlns:a16="http://schemas.microsoft.com/office/drawing/2014/main" id="{786407A7-E556-4527-9019-60CD864AA486}"/>
              </a:ext>
            </a:extLst>
          </p:cNvPr>
          <p:cNvPicPr>
            <a:picLocks noChangeAspect="1" noChangeArrowheads="1"/>
          </p:cNvPicPr>
          <p:nvPr/>
        </p:nvPicPr>
        <p:blipFill>
          <a:blip r:embed="rId2"/>
          <a:stretch>
            <a:fillRect/>
          </a:stretch>
        </p:blipFill>
        <p:spPr bwMode="auto">
          <a:xfrm>
            <a:off x="7531482" y="414340"/>
            <a:ext cx="4657341" cy="2619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6382FA-3C72-4311-BBC2-9F2342F9C2F6}"/>
              </a:ext>
            </a:extLst>
          </p:cNvPr>
          <p:cNvPicPr>
            <a:picLocks noChangeAspect="1" noChangeArrowheads="1"/>
          </p:cNvPicPr>
          <p:nvPr/>
        </p:nvPicPr>
        <p:blipFill>
          <a:blip r:embed="rId3"/>
          <a:stretch>
            <a:fillRect/>
          </a:stretch>
        </p:blipFill>
        <p:spPr bwMode="auto">
          <a:xfrm>
            <a:off x="7528308" y="3842093"/>
            <a:ext cx="4657341" cy="261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31613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r>
              <a:rPr lang="en-US" sz="3300" b="1">
                <a:solidFill>
                  <a:schemeClr val="bg1"/>
                </a:solidFill>
              </a:rPr>
              <a:t>SİNEMAYA GİTMEYEN KALMASIN</a:t>
            </a:r>
            <a:endParaRPr lang="en-US" sz="33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Sinemaya Gitmeyen Kalmasın Projesi kapsamında; 172 öğrencimiz ve onlara refakat eden 8 öğretmenimiz,  Bizim Köyün Şarkıcısı adlı sinema filmini izlemişlerdir. </a:t>
            </a:r>
          </a:p>
        </p:txBody>
      </p:sp>
      <p:pic>
        <p:nvPicPr>
          <p:cNvPr id="11266" name="Picture 2" descr="SÄ°NEMAYA GÄ°TMEYEN KALMAS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56562545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2500" b="1">
                <a:solidFill>
                  <a:schemeClr val="bg1"/>
                </a:solidFill>
              </a:rPr>
              <a:t>“Hz.Muhammed’in Eğitim Anlayışı ve Eğitim Metodları” Konferansı</a:t>
            </a:r>
            <a:endParaRPr lang="en-US" sz="25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Okulumuz DKAB öğretmenleri, “Hz.Muhammed’in eğitim anlayışıve eğitim metodları”  üzerine ilçede gerçekleştirilen Kayseri İlahiyat Fakültesi Öğretim Üyesi M. Şevki AYDIN tarafından verilen konferansa katılmışlardır. </a:t>
            </a:r>
          </a:p>
        </p:txBody>
      </p:sp>
      <p:pic>
        <p:nvPicPr>
          <p:cNvPr id="12290" name="Picture 2" descr="âHz.Muhammedâin EÄitim AnlayÄ±ÅÄ± ve EÄitim MetodlarÄ±â KonferansÄ±"/>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4945807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4159225" y="609600"/>
            <a:ext cx="5114776" cy="1320800"/>
          </a:xfrm>
        </p:spPr>
        <p:txBody>
          <a:bodyPr vert="horz" lIns="91440" tIns="45720" rIns="91440" bIns="45720" rtlCol="0" anchor="t">
            <a:normAutofit/>
          </a:bodyPr>
          <a:lstStyle/>
          <a:p>
            <a:r>
              <a:rPr lang="en-US" sz="3600" b="1"/>
              <a:t>İmamlık ve Müezzinlik Uygulamaları</a:t>
            </a:r>
            <a:endParaRPr lang="en-US" sz="3600"/>
          </a:p>
        </p:txBody>
      </p:sp>
      <p:pic>
        <p:nvPicPr>
          <p:cNvPr id="13314" name="Picture 2" descr="http://nurettinozturkiho.meb.k12.tr/meb_iys_dosyalar/38/15/760740/resimler/2018_11/k_30112004_IMG-20181123-WA0032.jpg"/>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2603" r="4" b="4"/>
          <a:stretch/>
        </p:blipFill>
        <p:spPr bwMode="auto">
          <a:xfrm>
            <a:off x="509136" y="10"/>
            <a:ext cx="3517876"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rotWithShape="1">
          <a:blip r:embed="rId3">
            <a:alphaModFix/>
            <a:extLst/>
          </a:blip>
          <a:srcRect l="834" r="14512" b="-2"/>
          <a:stretch/>
        </p:blipFill>
        <p:spPr>
          <a:xfrm>
            <a:off x="169666" y="2289183"/>
            <a:ext cx="3514822"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4" name="Resim 3"/>
          <p:cNvPicPr>
            <a:picLocks noChangeAspect="1"/>
          </p:cNvPicPr>
          <p:nvPr/>
        </p:nvPicPr>
        <p:blipFill rotWithShape="1">
          <a:blip r:embed="rId4">
            <a:alphaModFix/>
            <a:extLst/>
          </a:blip>
          <a:srcRect t="36635" r="-3" b="23057"/>
          <a:stretch/>
        </p:blipFill>
        <p:spPr>
          <a:xfrm>
            <a:off x="-10633" y="4565636"/>
            <a:ext cx="3355563"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83" name="Isosceles Triangle 30">
            <a:extLst>
              <a:ext uri="{FF2B5EF4-FFF2-40B4-BE49-F238E27FC236}">
                <a16:creationId xmlns:a16="http://schemas.microsoft.com/office/drawing/2014/main" id="{601DBFE7-59F3-41F8-BC4E-83FB0863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5" name="Straight Connector 84">
            <a:extLst>
              <a:ext uri="{FF2B5EF4-FFF2-40B4-BE49-F238E27FC236}">
                <a16:creationId xmlns:a16="http://schemas.microsoft.com/office/drawing/2014/main" id="{95AC3254-FB46-4BDF-B7F2-2D039653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6280CF-E187-4C89-97A6-CE354B2775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Isosceles Triangle 30">
            <a:extLst>
              <a:ext uri="{FF2B5EF4-FFF2-40B4-BE49-F238E27FC236}">
                <a16:creationId xmlns:a16="http://schemas.microsoft.com/office/drawing/2014/main" id="{AB636136-2572-47F5-B45E-4AE6AD867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4159225" y="2160589"/>
            <a:ext cx="5114776" cy="3880773"/>
          </a:xfrm>
        </p:spPr>
        <p:txBody>
          <a:bodyPr vert="horz" lIns="91440" tIns="45720" rIns="91440" bIns="45720" rtlCol="0">
            <a:normAutofit/>
          </a:bodyPr>
          <a:lstStyle/>
          <a:p>
            <a:pPr>
              <a:buFont typeface="Wingdings 3" charset="2"/>
              <a:buChar char=""/>
            </a:pPr>
            <a:r>
              <a:rPr lang="en-US"/>
              <a:t>Okulumuz  Meslek dersi öğretmenleri  Gurban KOÇ ve Kenan DUMAN koordinesinde öğrencilere mescid içerisinde İmamlık ve müezzinlik  uygulamaları planlama doğrultusunda devam etmektedir. İmamlık ve müezzinlik konusunda çocukları teşvik amacıyla farklı kişilerin bu görevi yapmaları sağlanmaktadır.</a:t>
            </a:r>
          </a:p>
        </p:txBody>
      </p:sp>
    </p:spTree>
    <p:extLst>
      <p:ext uri="{BB962C8B-B14F-4D97-AF65-F5344CB8AC3E}">
        <p14:creationId xmlns:p14="http://schemas.microsoft.com/office/powerpoint/2010/main" val="1907834851"/>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40" name="Group 70">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0" y="609600"/>
            <a:ext cx="2930518" cy="1320800"/>
          </a:xfrm>
        </p:spPr>
        <p:txBody>
          <a:bodyPr vert="horz" lIns="91440" tIns="45720" rIns="91440" bIns="45720" rtlCol="0" anchor="ctr">
            <a:normAutofit/>
          </a:bodyPr>
          <a:lstStyle/>
          <a:p>
            <a:pPr>
              <a:lnSpc>
                <a:spcPct val="90000"/>
              </a:lnSpc>
            </a:pPr>
            <a:r>
              <a:rPr lang="en-US" sz="2500" b="1"/>
              <a:t>“CAMİLERLE ARKADAŞ OLMAK İSTİYORUZ!”</a:t>
            </a:r>
            <a:endParaRPr lang="en-US" sz="2500"/>
          </a:p>
        </p:txBody>
      </p:sp>
      <p:sp>
        <p:nvSpPr>
          <p:cNvPr id="3" name="Metin Yer Tutucusu 2"/>
          <p:cNvSpPr>
            <a:spLocks noGrp="1"/>
          </p:cNvSpPr>
          <p:nvPr>
            <p:ph type="body" idx="1"/>
          </p:nvPr>
        </p:nvSpPr>
        <p:spPr>
          <a:xfrm>
            <a:off x="677330" y="2160589"/>
            <a:ext cx="2930517" cy="3880773"/>
          </a:xfrm>
        </p:spPr>
        <p:txBody>
          <a:bodyPr vert="horz" lIns="91440" tIns="45720" rIns="91440" bIns="45720" rtlCol="0">
            <a:normAutofit/>
          </a:bodyPr>
          <a:lstStyle/>
          <a:p>
            <a:pPr>
              <a:buFont typeface="Wingdings 3" charset="2"/>
              <a:buChar char=""/>
            </a:pPr>
            <a:r>
              <a:rPr lang="en-US"/>
              <a:t>Şair ve yazar Mustafa Ökkeş EVREN, Kayseri Nurettin Öztürk İmam Hatip Ortaokulu öğrencileriyle yaptığı "Arkadaşım Cami" konulu söyleşisinde "CAMİLERLE ARKADAŞ OLMAK İSTİYORUZ" başlıklı on beş maddelik bildirisini öğrencilerin onayına sundu.</a:t>
            </a:r>
          </a:p>
        </p:txBody>
      </p:sp>
      <p:pic>
        <p:nvPicPr>
          <p:cNvPr id="4" name="Resim 3"/>
          <p:cNvPicPr>
            <a:picLocks noChangeAspect="1"/>
          </p:cNvPicPr>
          <p:nvPr/>
        </p:nvPicPr>
        <p:blipFill>
          <a:blip r:embed="rId2"/>
          <a:stretch>
            <a:fillRect/>
          </a:stretch>
        </p:blipFill>
        <p:spPr>
          <a:xfrm>
            <a:off x="3852844" y="699457"/>
            <a:ext cx="2596281" cy="1895285"/>
          </a:xfrm>
          <a:prstGeom prst="rect">
            <a:avLst/>
          </a:prstGeom>
        </p:spPr>
      </p:pic>
      <p:pic>
        <p:nvPicPr>
          <p:cNvPr id="14338" name="Picture 2" descr="âCAMÄ°LERLE ARKADAÅ OLMAK Ä°STÄ°YORUZ!â"/>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7718" y="683230"/>
            <a:ext cx="2596281" cy="192773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stretch>
            <a:fillRect/>
          </a:stretch>
        </p:blipFill>
        <p:spPr>
          <a:xfrm>
            <a:off x="4411665" y="2910558"/>
            <a:ext cx="4303509" cy="3130803"/>
          </a:xfrm>
          <a:prstGeom prst="rect">
            <a:avLst/>
          </a:prstGeom>
        </p:spPr>
      </p:pic>
    </p:spTree>
    <p:extLst>
      <p:ext uri="{BB962C8B-B14F-4D97-AF65-F5344CB8AC3E}">
        <p14:creationId xmlns:p14="http://schemas.microsoft.com/office/powerpoint/2010/main" val="75072900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en-US" sz="3600" b="1"/>
              <a:t>Dilek Kutusu</a:t>
            </a:r>
            <a:endParaRPr lang="en-US" sz="3600"/>
          </a:p>
        </p:txBody>
      </p:sp>
      <p:sp>
        <p:nvSpPr>
          <p:cNvPr id="85" name="Isosceles Triangle 84">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4D342E"/>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Öğretmen öğrenci veli ve okul çalışanlarının dilek şikayet ve önerisini almak amacıyla dilek kutusu oluşturulmuştur.</a:t>
            </a:r>
          </a:p>
        </p:txBody>
      </p:sp>
      <p:pic>
        <p:nvPicPr>
          <p:cNvPr id="4" name="Resim 3"/>
          <p:cNvPicPr>
            <a:picLocks noChangeAspect="1"/>
          </p:cNvPicPr>
          <p:nvPr/>
        </p:nvPicPr>
        <p:blipFill rotWithShape="1">
          <a:blip r:embed="rId2"/>
          <a:srcRect l="2273" r="18044" b="1"/>
          <a:stretch/>
        </p:blipFill>
        <p:spPr>
          <a:xfrm>
            <a:off x="7531482" y="10"/>
            <a:ext cx="4657341" cy="3448414"/>
          </a:xfrm>
          <a:prstGeom prst="rect">
            <a:avLst/>
          </a:prstGeom>
        </p:spPr>
      </p:pic>
      <p:pic>
        <p:nvPicPr>
          <p:cNvPr id="15362" name="Picture 2" descr="Dilek Kutusu"/>
          <p:cNvPicPr>
            <a:picLocks noChangeAspect="1" noChangeArrowheads="1"/>
          </p:cNvPicPr>
          <p:nvPr/>
        </p:nvPicPr>
        <p:blipFill rotWithShape="1">
          <a:blip r:embed="rId3">
            <a:extLst>
              <a:ext uri="{28A0092B-C50C-407E-A947-70E740481C1C}">
                <a14:useLocalDpi xmlns:a14="http://schemas.microsoft.com/office/drawing/2010/main" val="0"/>
              </a:ext>
            </a:extLst>
          </a:blip>
          <a:srcRect t="387" r="-3" b="451"/>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80765"/>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8"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2" y="609600"/>
            <a:ext cx="5217538" cy="1320800"/>
          </a:xfrm>
        </p:spPr>
        <p:txBody>
          <a:bodyPr vert="horz" lIns="91440" tIns="45720" rIns="91440" bIns="45720" rtlCol="0" anchor="t">
            <a:normAutofit/>
          </a:bodyPr>
          <a:lstStyle/>
          <a:p>
            <a:r>
              <a:rPr lang="en-US" sz="3600" b="1"/>
              <a:t>Sınıf İsimleri</a:t>
            </a:r>
            <a:endParaRPr lang="en-US" sz="3600"/>
          </a:p>
        </p:txBody>
      </p:sp>
      <p:sp>
        <p:nvSpPr>
          <p:cNvPr id="16389" name="Isosceles Triangle 8">
            <a:extLst>
              <a:ext uri="{FF2B5EF4-FFF2-40B4-BE49-F238E27FC236}">
                <a16:creationId xmlns:a16="http://schemas.microsoft.com/office/drawing/2014/main" id="{1FDCE85B-1271-4B0E-8C29-C029A1BD5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683263" y="2160589"/>
            <a:ext cx="5211607" cy="3880773"/>
          </a:xfrm>
        </p:spPr>
        <p:txBody>
          <a:bodyPr vert="horz" lIns="91440" tIns="45720" rIns="91440" bIns="45720" rtlCol="0">
            <a:normAutofit/>
          </a:bodyPr>
          <a:lstStyle/>
          <a:p>
            <a:pPr>
              <a:buFont typeface="Wingdings 3" charset="2"/>
              <a:buChar char=""/>
            </a:pPr>
            <a:r>
              <a:rPr lang="en-US"/>
              <a:t>Sınıflarımıza şahsiyet isimlerinin verilmesi konusunda yapılan plan dahilinde, İslam Tarihinde önemliye yere sahip olan  Aşer-i Mübeşşere olarak da isimlendirilen sahabe isimleri sınıflarımıza verildi.</a:t>
            </a:r>
          </a:p>
        </p:txBody>
      </p:sp>
      <p:pic>
        <p:nvPicPr>
          <p:cNvPr id="5" name="Resim 4"/>
          <p:cNvPicPr>
            <a:picLocks noChangeAspect="1"/>
          </p:cNvPicPr>
          <p:nvPr/>
        </p:nvPicPr>
        <p:blipFill rotWithShape="1">
          <a:blip r:embed="rId2"/>
          <a:srcRect t="22698" r="1" b="31582"/>
          <a:stretch/>
        </p:blipFill>
        <p:spPr>
          <a:xfrm>
            <a:off x="6128465" y="609600"/>
            <a:ext cx="3145536" cy="1657807"/>
          </a:xfrm>
          <a:prstGeom prst="rect">
            <a:avLst/>
          </a:prstGeom>
        </p:spPr>
      </p:pic>
      <p:pic>
        <p:nvPicPr>
          <p:cNvPr id="4" name="Resim 3"/>
          <p:cNvPicPr>
            <a:picLocks noChangeAspect="1"/>
          </p:cNvPicPr>
          <p:nvPr/>
        </p:nvPicPr>
        <p:blipFill rotWithShape="1">
          <a:blip r:embed="rId3"/>
          <a:srcRect t="25688" r="2" b="4967"/>
          <a:stretch/>
        </p:blipFill>
        <p:spPr>
          <a:xfrm>
            <a:off x="6128465" y="2496008"/>
            <a:ext cx="3145536" cy="1657807"/>
          </a:xfrm>
          <a:prstGeom prst="rect">
            <a:avLst/>
          </a:prstGeom>
        </p:spPr>
      </p:pic>
      <p:pic>
        <p:nvPicPr>
          <p:cNvPr id="16386" name="Picture 2" descr="SÄ±nÄ±f Ä°simleri"/>
          <p:cNvPicPr>
            <a:picLocks noChangeAspect="1" noChangeArrowheads="1"/>
          </p:cNvPicPr>
          <p:nvPr/>
        </p:nvPicPr>
        <p:blipFill rotWithShape="1">
          <a:blip r:embed="rId4">
            <a:extLst>
              <a:ext uri="{28A0092B-C50C-407E-A947-70E740481C1C}">
                <a14:useLocalDpi xmlns:a14="http://schemas.microsoft.com/office/drawing/2010/main" val="0"/>
              </a:ext>
            </a:extLst>
          </a:blip>
          <a:srcRect t="2967" r="2" b="26054"/>
          <a:stretch/>
        </p:blipFill>
        <p:spPr bwMode="auto">
          <a:xfrm>
            <a:off x="6128465" y="4383555"/>
            <a:ext cx="3145536" cy="165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1122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5FF5354-2C21-4C42-964D-C5A3BFB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46C38D4D-417B-4289-8748-EB3B8A6B2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948EC66-FDA9-4F74-9761-4F87538F2F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D6647D0E-FFC9-49A5-8570-9A48A5FC1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D9349D3D-AD9F-4DF7-BEAF-B8D305ADE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8877D2F-B440-4031-959F-4E8750520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69BE8DA-4049-4B08-ABD6-16F8C0262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4B4446B5-237B-4328-A1D2-C2525EA3ED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E559DAC-EDB8-425E-A5FD-40E307035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68DEB9B7-ED80-41EB-9218-3B47B5259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9CBBD20C-6115-44EF-8CD6-A3F66D20D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343484" y="609600"/>
            <a:ext cx="2930518" cy="1320800"/>
          </a:xfrm>
        </p:spPr>
        <p:txBody>
          <a:bodyPr vert="horz" lIns="91440" tIns="45720" rIns="91440" bIns="45720" rtlCol="0" anchor="ctr">
            <a:normAutofit/>
          </a:bodyPr>
          <a:lstStyle/>
          <a:p>
            <a:pPr>
              <a:lnSpc>
                <a:spcPct val="90000"/>
              </a:lnSpc>
            </a:pPr>
            <a:r>
              <a:rPr lang="en-US" sz="2800" b="1"/>
              <a:t>Okuyan 7ler Okuma Gurubu</a:t>
            </a:r>
            <a:endParaRPr lang="en-US" sz="2800"/>
          </a:p>
        </p:txBody>
      </p:sp>
      <p:pic>
        <p:nvPicPr>
          <p:cNvPr id="4" name="Resim 3"/>
          <p:cNvPicPr>
            <a:picLocks noChangeAspect="1"/>
          </p:cNvPicPr>
          <p:nvPr/>
        </p:nvPicPr>
        <p:blipFill>
          <a:blip r:embed="rId2"/>
          <a:stretch>
            <a:fillRect/>
          </a:stretch>
        </p:blipFill>
        <p:spPr>
          <a:xfrm>
            <a:off x="677333" y="907160"/>
            <a:ext cx="2596281" cy="1479880"/>
          </a:xfrm>
          <a:prstGeom prst="rect">
            <a:avLst/>
          </a:prstGeom>
        </p:spPr>
      </p:pic>
      <p:pic>
        <p:nvPicPr>
          <p:cNvPr id="17410" name="Picture 2" descr="Okuyan 7ler Okuma Gurubu"/>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2213" y="683230"/>
            <a:ext cx="2596281" cy="192773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2"/>
          <p:cNvSpPr>
            <a:spLocks noGrp="1"/>
          </p:cNvSpPr>
          <p:nvPr>
            <p:ph type="body" idx="1"/>
          </p:nvPr>
        </p:nvSpPr>
        <p:spPr>
          <a:xfrm>
            <a:off x="6343484" y="2160589"/>
            <a:ext cx="2930517" cy="3880773"/>
          </a:xfrm>
        </p:spPr>
        <p:txBody>
          <a:bodyPr vert="horz" lIns="91440" tIns="45720" rIns="91440" bIns="45720" rtlCol="0">
            <a:normAutofit/>
          </a:bodyPr>
          <a:lstStyle/>
          <a:p>
            <a:pPr>
              <a:buFont typeface="Wingdings 3" charset="2"/>
              <a:buChar char=""/>
            </a:pPr>
            <a:r>
              <a:rPr lang="en-US"/>
              <a:t>Okuyan 7’ler Kapsamında sınıf öğrenci grupları oluşturulmuş olup, öğrencilerin kitapları belirlenmiştir. Öğrencilerimiz kitapları kendi aralarında değiştirerek okumaya başlamışlardır.</a:t>
            </a:r>
          </a:p>
        </p:txBody>
      </p:sp>
      <p:pic>
        <p:nvPicPr>
          <p:cNvPr id="5" name="Resim 4"/>
          <p:cNvPicPr>
            <a:picLocks noChangeAspect="1"/>
          </p:cNvPicPr>
          <p:nvPr/>
        </p:nvPicPr>
        <p:blipFill>
          <a:blip r:embed="rId4"/>
          <a:stretch>
            <a:fillRect/>
          </a:stretch>
        </p:blipFill>
        <p:spPr>
          <a:xfrm>
            <a:off x="677334" y="2991916"/>
            <a:ext cx="5421162" cy="2968086"/>
          </a:xfrm>
          <a:prstGeom prst="rect">
            <a:avLst/>
          </a:prstGeom>
        </p:spPr>
      </p:pic>
    </p:spTree>
    <p:extLst>
      <p:ext uri="{BB962C8B-B14F-4D97-AF65-F5344CB8AC3E}">
        <p14:creationId xmlns:p14="http://schemas.microsoft.com/office/powerpoint/2010/main" val="249479213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b="1"/>
              <a:t>EBA Kullanımı Bilgilendirmesi</a:t>
            </a:r>
            <a:endParaRPr lang="en-US" sz="5400"/>
          </a:p>
        </p:txBody>
      </p:sp>
      <p:sp>
        <p:nvSpPr>
          <p:cNvPr id="3" name="Metin Yer Tutucusu 2"/>
          <p:cNvSpPr>
            <a:spLocks noGrp="1"/>
          </p:cNvSpPr>
          <p:nvPr>
            <p:ph type="body" idx="1"/>
          </p:nvPr>
        </p:nvSpPr>
        <p:spPr>
          <a:xfrm>
            <a:off x="609600" y="5702709"/>
            <a:ext cx="10923638" cy="521109"/>
          </a:xfrm>
        </p:spPr>
        <p:txBody>
          <a:bodyPr vert="horz" lIns="91440" tIns="45720" rIns="91440" bIns="45720" rtlCol="0" anchor="t">
            <a:normAutofit/>
          </a:bodyPr>
          <a:lstStyle/>
          <a:p>
            <a:r>
              <a:rPr lang="en-US">
                <a:solidFill>
                  <a:schemeClr val="tx1">
                    <a:lumMod val="50000"/>
                    <a:lumOff val="50000"/>
                  </a:schemeClr>
                </a:solidFill>
              </a:rPr>
              <a:t>EBA’nın kullanımı hakkında bilgilendirme yapıldı.</a:t>
            </a:r>
          </a:p>
        </p:txBody>
      </p:sp>
      <p:sp>
        <p:nvSpPr>
          <p:cNvPr id="83" name="Rectangle 8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8434" name="Picture 2" descr="EBA KullanÄ±mÄ± Bilgilendirmesi"/>
          <p:cNvPicPr>
            <a:picLocks noChangeAspect="1" noChangeArrowheads="1"/>
          </p:cNvPicPr>
          <p:nvPr/>
        </p:nvPicPr>
        <p:blipFill rotWithShape="1">
          <a:blip r:embed="rId2">
            <a:extLst>
              <a:ext uri="{28A0092B-C50C-407E-A947-70E740481C1C}">
                <a14:useLocalDpi xmlns:a14="http://schemas.microsoft.com/office/drawing/2010/main" val="0"/>
              </a:ext>
            </a:extLst>
          </a:blip>
          <a:srcRect t="3996" r="2" b="4925"/>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3"/>
          <a:srcRect r="2" b="9816"/>
          <a:stretch/>
        </p:blipFill>
        <p:spPr>
          <a:xfrm>
            <a:off x="6141719" y="-683"/>
            <a:ext cx="6050280" cy="4092348"/>
          </a:xfrm>
          <a:prstGeom prst="rect">
            <a:avLst/>
          </a:prstGeom>
        </p:spPr>
      </p:pic>
    </p:spTree>
    <p:extLst>
      <p:ext uri="{BB962C8B-B14F-4D97-AF65-F5344CB8AC3E}">
        <p14:creationId xmlns:p14="http://schemas.microsoft.com/office/powerpoint/2010/main" val="2834588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b="1">
                <a:solidFill>
                  <a:schemeClr val="bg1"/>
                </a:solidFill>
              </a:rPr>
              <a:t>TÜBİTAK 4006</a:t>
            </a:r>
            <a:endParaRPr lang="en-US" sz="36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Okulumuzda TUBİTAK 4006 proje yarışmaları için öğretmenlerimiz bir araya gelerek bilgi paylaşımında bulundu. </a:t>
            </a:r>
          </a:p>
        </p:txBody>
      </p:sp>
      <p:pic>
        <p:nvPicPr>
          <p:cNvPr id="1026" name="Picture 2" descr="TÃBÄ°TAK 400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6388077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094856" y="1680201"/>
            <a:ext cx="3179146" cy="2367559"/>
          </a:xfrm>
        </p:spPr>
        <p:txBody>
          <a:bodyPr vert="horz" lIns="91440" tIns="45720" rIns="91440" bIns="45720" rtlCol="0" anchor="b">
            <a:normAutofit/>
          </a:bodyPr>
          <a:lstStyle/>
          <a:p>
            <a:pPr algn="r">
              <a:lnSpc>
                <a:spcPct val="90000"/>
              </a:lnSpc>
            </a:pPr>
            <a:r>
              <a:rPr lang="en-US" sz="5400" b="1"/>
              <a:t>KAYSERİ TANITIM PANOSU</a:t>
            </a:r>
            <a:endParaRPr lang="en-US" sz="5400"/>
          </a:p>
        </p:txBody>
      </p:sp>
      <p:sp>
        <p:nvSpPr>
          <p:cNvPr id="3" name="Metin Yer Tutucusu 2"/>
          <p:cNvSpPr>
            <a:spLocks noGrp="1"/>
          </p:cNvSpPr>
          <p:nvPr>
            <p:ph type="body" idx="1"/>
          </p:nvPr>
        </p:nvSpPr>
        <p:spPr>
          <a:xfrm>
            <a:off x="6094375" y="4047760"/>
            <a:ext cx="3179628" cy="1096899"/>
          </a:xfrm>
        </p:spPr>
        <p:txBody>
          <a:bodyPr vert="horz" lIns="91440" tIns="45720" rIns="91440" bIns="45720" rtlCol="0" anchor="t">
            <a:normAutofit/>
          </a:bodyPr>
          <a:lstStyle/>
          <a:p>
            <a:pPr algn="r"/>
            <a:r>
              <a:rPr lang="en-US">
                <a:solidFill>
                  <a:schemeClr val="tx1">
                    <a:lumMod val="50000"/>
                    <a:lumOff val="50000"/>
                  </a:schemeClr>
                </a:solidFill>
              </a:rPr>
              <a:t>İlimiz ile ilgili tarihi ve turistik yerler hakkında pano hazırlanmıştır.</a:t>
            </a:r>
          </a:p>
        </p:txBody>
      </p:sp>
      <p:pic>
        <p:nvPicPr>
          <p:cNvPr id="2050" name="Picture 2" descr="KAYSERÄ° TANITIM PANOSU"/>
          <p:cNvPicPr>
            <a:picLocks noChangeAspect="1" noChangeArrowheads="1"/>
          </p:cNvPicPr>
          <p:nvPr/>
        </p:nvPicPr>
        <p:blipFill rotWithShape="1">
          <a:blip r:embed="rId2">
            <a:extLst>
              <a:ext uri="{28A0092B-C50C-407E-A947-70E740481C1C}">
                <a14:useLocalDpi xmlns:a14="http://schemas.microsoft.com/office/drawing/2010/main" val="0"/>
              </a:ext>
            </a:extLst>
          </a:blip>
          <a:srcRect r="14825" b="-1"/>
          <a:stretch/>
        </p:blipFill>
        <p:spPr bwMode="auto">
          <a:xfrm>
            <a:off x="888603" y="1261330"/>
            <a:ext cx="4973212" cy="433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65426"/>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8" name="Straight Connector 137">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0"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Isosceles Triangle 141">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Isosceles Triangle 145">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49" name="Rectangle 148">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en-US" sz="3600" b="1"/>
              <a:t>OKUYAN VE OKUTAN OKUL</a:t>
            </a:r>
            <a:endParaRPr lang="en-US" sz="3600"/>
          </a:p>
        </p:txBody>
      </p:sp>
      <p:sp>
        <p:nvSpPr>
          <p:cNvPr id="151" name="Isosceles Triangle 150">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3C4D4F"/>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2 yıldır okulumuzda misafir ettiğimiz 75. Yıl İl Halk Kütüphanesi bünyesinde hizmet veren “Gezici Kütüphane”den yaklaşık 450 öğrenci, 30 öğretmen, 10 yardımcı personel, velilerimiz ve Hoca Ahmed Yesevi Mahallesi sakinleri yararlanmaktadır.</a:t>
            </a:r>
          </a:p>
        </p:txBody>
      </p:sp>
      <p:pic>
        <p:nvPicPr>
          <p:cNvPr id="1028" name="Picture 4" descr="30-04-2019">
            <a:extLst>
              <a:ext uri="{FF2B5EF4-FFF2-40B4-BE49-F238E27FC236}">
                <a16:creationId xmlns:a16="http://schemas.microsoft.com/office/drawing/2014/main" id="{786407A7-E556-4527-9019-60CD864AA4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029" b="-2"/>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0-04-2019">
            <a:extLst>
              <a:ext uri="{FF2B5EF4-FFF2-40B4-BE49-F238E27FC236}">
                <a16:creationId xmlns:a16="http://schemas.microsoft.com/office/drawing/2014/main" id="{F76382FA-3C72-4311-BBC2-9F2342F9C2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46" r="6354"/>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77655"/>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b="1">
                <a:solidFill>
                  <a:schemeClr val="bg1"/>
                </a:solidFill>
              </a:rPr>
              <a:t>LGS TANITIMI VE EĞİTİM KOÇLUĞU</a:t>
            </a:r>
            <a:endParaRPr lang="en-US" sz="36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Okulumuz 8. Sınıf öğrencilerine yönelik LGS sınavı hakkında tanıtım ve bilgilendirme çalışmaları yapılmaktadır. Öğrenci koçluğu ile ilgili branş öğretmenlerine 5 er öğrenci verilerek çalışmalar başlatılmıştır.</a:t>
            </a:r>
          </a:p>
        </p:txBody>
      </p:sp>
      <p:pic>
        <p:nvPicPr>
          <p:cNvPr id="3074" name="Picture 2" descr="LGS TANITIMI VE EÄÄ°TÄ°M KOÃLUÄU"/>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67681571"/>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pPr>
              <a:lnSpc>
                <a:spcPct val="90000"/>
              </a:lnSpc>
            </a:pPr>
            <a:r>
              <a:rPr lang="en-US" sz="2800" b="1"/>
              <a:t>NURETTİN ÖZTÜRK İMAM HATİP ORTAOKULU YAZAR BAHÇESİ</a:t>
            </a:r>
            <a:endParaRPr lang="en-US" sz="2800"/>
          </a:p>
        </p:txBody>
      </p:sp>
      <p:sp>
        <p:nvSpPr>
          <p:cNvPr id="85" name="Isosceles Triangle 84">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475534"/>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2018-2019 Eğitim Öğretim Yılı başında okulumuzun bahçesinde Kayseri Orman İşletme Müdürlüğünün katkılarıyla “Yazar Bahçesi” oluşturduk.</a:t>
            </a:r>
          </a:p>
        </p:txBody>
      </p:sp>
      <p:pic>
        <p:nvPicPr>
          <p:cNvPr id="4" name="Resim 3"/>
          <p:cNvPicPr>
            <a:picLocks noChangeAspect="1"/>
          </p:cNvPicPr>
          <p:nvPr/>
        </p:nvPicPr>
        <p:blipFill rotWithShape="1">
          <a:blip r:embed="rId2"/>
          <a:srcRect t="33687" b="3376"/>
          <a:stretch/>
        </p:blipFill>
        <p:spPr>
          <a:xfrm>
            <a:off x="7531482" y="10"/>
            <a:ext cx="4657341" cy="3448414"/>
          </a:xfrm>
          <a:prstGeom prst="rect">
            <a:avLst/>
          </a:prstGeom>
        </p:spPr>
      </p:pic>
      <p:pic>
        <p:nvPicPr>
          <p:cNvPr id="4098" name="Picture 2" descr="NURETTÄ°N ÃZTÃRK Ä°MAM HATÄ°P ORTAOKULU YAZAR BAHÃESÄ°"/>
          <p:cNvPicPr>
            <a:picLocks noChangeAspect="1" noChangeArrowheads="1"/>
          </p:cNvPicPr>
          <p:nvPr/>
        </p:nvPicPr>
        <p:blipFill rotWithShape="1">
          <a:blip r:embed="rId3">
            <a:extLst>
              <a:ext uri="{28A0092B-C50C-407E-A947-70E740481C1C}">
                <a14:useLocalDpi xmlns:a14="http://schemas.microsoft.com/office/drawing/2010/main" val="0"/>
              </a:ext>
            </a:extLst>
          </a:blip>
          <a:srcRect t="841" r="-3" b="-3"/>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78815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en-US" sz="3600" b="1"/>
              <a:t>“ERGENİ ANLAYAN VELİ” SEMİNERİ</a:t>
            </a:r>
            <a:endParaRPr lang="en-US" sz="3600"/>
          </a:p>
        </p:txBody>
      </p:sp>
      <p:sp>
        <p:nvSpPr>
          <p:cNvPr id="85" name="Isosceles Triangle 84">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24839"/>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75. Yıl İlk Halk Kütüphanesinde Sağlık Bakanlığı ve Kültür Bakanlığının ortaklaşa düzenlediği “Ergeni Anlayan Veli” konulu seminere velilerimiz ve öğretmenlerimiz ile birlikte katıldık. </a:t>
            </a:r>
          </a:p>
        </p:txBody>
      </p:sp>
      <p:pic>
        <p:nvPicPr>
          <p:cNvPr id="5122" name="Picture 2" descr="âERGENÄ° ANLAYAN VELÄ°â SEMÄ°NERÄ°"/>
          <p:cNvPicPr>
            <a:picLocks noChangeAspect="1" noChangeArrowheads="1"/>
          </p:cNvPicPr>
          <p:nvPr/>
        </p:nvPicPr>
        <p:blipFill rotWithShape="1">
          <a:blip r:embed="rId2">
            <a:extLst>
              <a:ext uri="{28A0092B-C50C-407E-A947-70E740481C1C}">
                <a14:useLocalDpi xmlns:a14="http://schemas.microsoft.com/office/drawing/2010/main" val="0"/>
              </a:ext>
            </a:extLst>
          </a:blip>
          <a:srcRect t="279" r="-3" b="-3"/>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3"/>
          <a:srcRect r="-3" b="1171"/>
          <a:stretch/>
        </p:blipFill>
        <p:spPr>
          <a:xfrm>
            <a:off x="7528308" y="3437472"/>
            <a:ext cx="4657341" cy="3428996"/>
          </a:xfrm>
          <a:prstGeom prst="rect">
            <a:avLst/>
          </a:prstGeom>
        </p:spPr>
      </p:pic>
    </p:spTree>
    <p:extLst>
      <p:ext uri="{BB962C8B-B14F-4D97-AF65-F5344CB8AC3E}">
        <p14:creationId xmlns:p14="http://schemas.microsoft.com/office/powerpoint/2010/main" val="3588548358"/>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8"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4056463" y="609600"/>
            <a:ext cx="5217538" cy="1320800"/>
          </a:xfrm>
        </p:spPr>
        <p:txBody>
          <a:bodyPr vert="horz" lIns="91440" tIns="45720" rIns="91440" bIns="45720" rtlCol="0" anchor="t">
            <a:normAutofit/>
          </a:bodyPr>
          <a:lstStyle/>
          <a:p>
            <a:pPr>
              <a:lnSpc>
                <a:spcPct val="90000"/>
              </a:lnSpc>
            </a:pPr>
            <a:r>
              <a:rPr lang="en-US" sz="2800" b="1"/>
              <a:t>BİLGİ YARIŞMASINDA KOCASİNAN İLÇE BİRİNCİSİYİZ..</a:t>
            </a:r>
            <a:endParaRPr lang="en-US" sz="2800"/>
          </a:p>
        </p:txBody>
      </p:sp>
      <p:pic>
        <p:nvPicPr>
          <p:cNvPr id="4" name="Resim 3"/>
          <p:cNvPicPr>
            <a:picLocks noChangeAspect="1"/>
          </p:cNvPicPr>
          <p:nvPr/>
        </p:nvPicPr>
        <p:blipFill rotWithShape="1">
          <a:blip r:embed="rId2"/>
          <a:srcRect r="2" b="30195"/>
          <a:stretch/>
        </p:blipFill>
        <p:spPr>
          <a:xfrm>
            <a:off x="677333" y="609600"/>
            <a:ext cx="3145536" cy="1657807"/>
          </a:xfrm>
          <a:prstGeom prst="rect">
            <a:avLst/>
          </a:prstGeom>
        </p:spPr>
      </p:pic>
      <p:sp>
        <p:nvSpPr>
          <p:cNvPr id="6149" name="Isosceles Triangle 8">
            <a:extLst>
              <a:ext uri="{FF2B5EF4-FFF2-40B4-BE49-F238E27FC236}">
                <a16:creationId xmlns:a16="http://schemas.microsoft.com/office/drawing/2014/main" id="{04DA7304-3398-4873-AB68-C411E03AA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146" name="Picture 2" descr="BÄ°LGÄ° YARIÅMASINDA KOCASÄ°NAN Ä°LÃE BÄ°RÄ°NCÄ°SÄ°YÄ°Z.."/>
          <p:cNvPicPr>
            <a:picLocks noChangeAspect="1" noChangeArrowheads="1"/>
          </p:cNvPicPr>
          <p:nvPr/>
        </p:nvPicPr>
        <p:blipFill rotWithShape="1">
          <a:blip r:embed="rId3">
            <a:extLst>
              <a:ext uri="{28A0092B-C50C-407E-A947-70E740481C1C}">
                <a14:useLocalDpi xmlns:a14="http://schemas.microsoft.com/office/drawing/2010/main" val="0"/>
              </a:ext>
            </a:extLst>
          </a:blip>
          <a:srcRect t="24714" r="2" b="4307"/>
          <a:stretch/>
        </p:blipFill>
        <p:spPr bwMode="auto">
          <a:xfrm>
            <a:off x="677333" y="2496008"/>
            <a:ext cx="3145536" cy="1657807"/>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2"/>
          <p:cNvSpPr>
            <a:spLocks noGrp="1"/>
          </p:cNvSpPr>
          <p:nvPr>
            <p:ph type="body" idx="1"/>
          </p:nvPr>
        </p:nvSpPr>
        <p:spPr>
          <a:xfrm>
            <a:off x="4062394" y="2160589"/>
            <a:ext cx="5211607" cy="3880773"/>
          </a:xfrm>
        </p:spPr>
        <p:txBody>
          <a:bodyPr vert="horz" lIns="91440" tIns="45720" rIns="91440" bIns="45720" rtlCol="0">
            <a:normAutofit/>
          </a:bodyPr>
          <a:lstStyle/>
          <a:p>
            <a:pPr>
              <a:buFont typeface="Wingdings 3" charset="2"/>
              <a:buChar char=""/>
            </a:pPr>
            <a:r>
              <a:rPr lang="en-US"/>
              <a:t>Okulumuz mesleki, sosyal ve kültürel alanlarda olduğu gibi akademik alanlarda da adından söz ettirmeye devam ediyor. Kocasinan ilçesi ortaokullar arası düzenlenen bilgi yarışmasında okulumuzu en iyi şekilde temsil ederek 1. olduk.</a:t>
            </a:r>
          </a:p>
        </p:txBody>
      </p:sp>
      <p:pic>
        <p:nvPicPr>
          <p:cNvPr id="5" name="Resim 4"/>
          <p:cNvPicPr>
            <a:picLocks noChangeAspect="1"/>
          </p:cNvPicPr>
          <p:nvPr/>
        </p:nvPicPr>
        <p:blipFill rotWithShape="1">
          <a:blip r:embed="rId4"/>
          <a:srcRect t="16187" r="2" b="12352"/>
          <a:stretch/>
        </p:blipFill>
        <p:spPr>
          <a:xfrm>
            <a:off x="677333" y="4383555"/>
            <a:ext cx="3145536" cy="1657807"/>
          </a:xfrm>
          <a:prstGeom prst="rect">
            <a:avLst/>
          </a:prstGeom>
        </p:spPr>
      </p:pic>
    </p:spTree>
    <p:extLst>
      <p:ext uri="{BB962C8B-B14F-4D97-AF65-F5344CB8AC3E}">
        <p14:creationId xmlns:p14="http://schemas.microsoft.com/office/powerpoint/2010/main" val="425168135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pPr>
              <a:lnSpc>
                <a:spcPct val="90000"/>
              </a:lnSpc>
            </a:pPr>
            <a:r>
              <a:rPr lang="en-US" sz="2500" b="1"/>
              <a:t>"PEYGAMBER EFENDİMİZİN HAYAT ÖLÇÜLERİ 40 HADİS YARIŞMAS"ININ ÖDÜL TÖRENİNİ GERÇELŞETİRDİK</a:t>
            </a:r>
            <a:endParaRPr lang="en-US" sz="2500"/>
          </a:p>
        </p:txBody>
      </p:sp>
      <p:sp>
        <p:nvSpPr>
          <p:cNvPr id="85" name="Isosceles Triangle 84">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E5344"/>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Okulumuz meslek dersleri zümresi tarfında gerçekleştirilen "Peygamber Efendimizin Hayat Ölçüleri 40 Hadis Yarışması"nın ödül törenini gerçekleştirdik. </a:t>
            </a:r>
          </a:p>
        </p:txBody>
      </p:sp>
      <p:pic>
        <p:nvPicPr>
          <p:cNvPr id="4" name="Resim 3"/>
          <p:cNvPicPr>
            <a:picLocks noChangeAspect="1"/>
          </p:cNvPicPr>
          <p:nvPr/>
        </p:nvPicPr>
        <p:blipFill rotWithShape="1">
          <a:blip r:embed="rId2"/>
          <a:srcRect r="-3" b="5071"/>
          <a:stretch/>
        </p:blipFill>
        <p:spPr>
          <a:xfrm>
            <a:off x="7531482" y="10"/>
            <a:ext cx="4657341" cy="3448414"/>
          </a:xfrm>
          <a:prstGeom prst="rect">
            <a:avLst/>
          </a:prstGeom>
        </p:spPr>
      </p:pic>
      <p:pic>
        <p:nvPicPr>
          <p:cNvPr id="7170" name="Picture 2" descr="&quot;PEYGAMBER EFENDÄ°MÄ°ZÄ°N HAYAT ÃLÃÃLERÄ° 40 HADÄ°S YARIÅMAS&quot;ININ ÃDÃL TÃRENÄ°NÄ° GERÃELÅETÄ°RDÄ°K"/>
          <p:cNvPicPr>
            <a:picLocks noChangeAspect="1" noChangeArrowheads="1"/>
          </p:cNvPicPr>
          <p:nvPr/>
        </p:nvPicPr>
        <p:blipFill rotWithShape="1">
          <a:blip r:embed="rId3">
            <a:extLst>
              <a:ext uri="{28A0092B-C50C-407E-A947-70E740481C1C}">
                <a14:useLocalDpi xmlns:a14="http://schemas.microsoft.com/office/drawing/2010/main" val="0"/>
              </a:ext>
            </a:extLst>
          </a:blip>
          <a:srcRect t="841" r="-3" b="-3"/>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689587"/>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418E447-E148-4101-80FA-2DAF2AEB60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8F12A889-19A8-4F03-A0CD-C9E02F82BE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CF346D-F356-471A-BC7C-CFEF6D386D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BB0FFB3-AC3E-4B20-A163-E262C6C8C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BD356454-032F-4E57-9E39-E365EC4FB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4B44E4E-530F-47E1-AB17-AD3C749E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B4E42E3-4EEF-407D-A9D9-5198E4D43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070C669-75F2-4F25-A0BB-1183C8A59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15065DD-90BF-4045-B90C-89293E98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5A8D682-1F5C-43AB-8009-383AEF9E2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7B3DBBF5-2DDD-4C81-B2A4-A6DBBCB0D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2" y="609600"/>
            <a:ext cx="5217538" cy="1320800"/>
          </a:xfrm>
        </p:spPr>
        <p:txBody>
          <a:bodyPr vert="horz" lIns="91440" tIns="45720" rIns="91440" bIns="45720" rtlCol="0" anchor="t">
            <a:normAutofit/>
          </a:bodyPr>
          <a:lstStyle/>
          <a:p>
            <a:pPr>
              <a:lnSpc>
                <a:spcPct val="90000"/>
              </a:lnSpc>
            </a:pPr>
            <a:r>
              <a:rPr lang="en-US" sz="2800" b="1"/>
              <a:t>40 ŞAİR 40 ŞİİR ETKİNLİĞİMİZİ GERÇEKLEŞTİRDİK..</a:t>
            </a:r>
            <a:endParaRPr lang="en-US" sz="2800"/>
          </a:p>
        </p:txBody>
      </p:sp>
      <p:sp>
        <p:nvSpPr>
          <p:cNvPr id="83" name="Isosceles Triangle 8">
            <a:extLst>
              <a:ext uri="{FF2B5EF4-FFF2-40B4-BE49-F238E27FC236}">
                <a16:creationId xmlns:a16="http://schemas.microsoft.com/office/drawing/2014/main" id="{1FDCE85B-1271-4B0E-8C29-C029A1BD5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683263" y="2160589"/>
            <a:ext cx="5211607" cy="3880773"/>
          </a:xfrm>
        </p:spPr>
        <p:txBody>
          <a:bodyPr vert="horz" lIns="91440" tIns="45720" rIns="91440" bIns="45720" rtlCol="0">
            <a:normAutofit/>
          </a:bodyPr>
          <a:lstStyle/>
          <a:p>
            <a:pPr>
              <a:buFont typeface="Wingdings 3" charset="2"/>
              <a:buChar char=""/>
            </a:pPr>
            <a:r>
              <a:rPr lang="en-US"/>
              <a:t>Din Öğretimi Genel Müdürlüğümüzün etkinlik takviminde yer alan "40 ŞAİR 40 ŞİİR" etkinliği kapsamında okulumuz öğrencilerinin hazırladığı şiir dinletisini okulumuz konferans salonunda gerçekleştirildi.</a:t>
            </a:r>
          </a:p>
        </p:txBody>
      </p:sp>
      <p:pic>
        <p:nvPicPr>
          <p:cNvPr id="4" name="Resim 3"/>
          <p:cNvPicPr>
            <a:picLocks noChangeAspect="1"/>
          </p:cNvPicPr>
          <p:nvPr/>
        </p:nvPicPr>
        <p:blipFill rotWithShape="1">
          <a:blip r:embed="rId2"/>
          <a:srcRect t="11040" r="2" b="16517"/>
          <a:stretch/>
        </p:blipFill>
        <p:spPr>
          <a:xfrm>
            <a:off x="6128465" y="609600"/>
            <a:ext cx="3145536" cy="1657807"/>
          </a:xfrm>
          <a:prstGeom prst="rect">
            <a:avLst/>
          </a:prstGeom>
        </p:spPr>
      </p:pic>
      <p:pic>
        <p:nvPicPr>
          <p:cNvPr id="5" name="Resim 4"/>
          <p:cNvPicPr>
            <a:picLocks noChangeAspect="1"/>
          </p:cNvPicPr>
          <p:nvPr/>
        </p:nvPicPr>
        <p:blipFill rotWithShape="1">
          <a:blip r:embed="rId3"/>
          <a:srcRect t="20116" r="2" b="8905"/>
          <a:stretch/>
        </p:blipFill>
        <p:spPr>
          <a:xfrm>
            <a:off x="6128465" y="2496008"/>
            <a:ext cx="3145536" cy="1657807"/>
          </a:xfrm>
          <a:prstGeom prst="rect">
            <a:avLst/>
          </a:prstGeom>
        </p:spPr>
      </p:pic>
      <p:pic>
        <p:nvPicPr>
          <p:cNvPr id="8194" name="Picture 2" descr="40 ÅAÄ°R 40 ÅÄ°Ä°R ETKÄ°NLÄ°ÄÄ°MÄ°ZÄ° GERÃEKLEÅTÄ°RDÄ°K.."/>
          <p:cNvPicPr>
            <a:picLocks noChangeAspect="1" noChangeArrowheads="1"/>
          </p:cNvPicPr>
          <p:nvPr/>
        </p:nvPicPr>
        <p:blipFill rotWithShape="1">
          <a:blip r:embed="rId4">
            <a:extLst>
              <a:ext uri="{28A0092B-C50C-407E-A947-70E740481C1C}">
                <a14:useLocalDpi xmlns:a14="http://schemas.microsoft.com/office/drawing/2010/main" val="0"/>
              </a:ext>
            </a:extLst>
          </a:blip>
          <a:srcRect t="29018" r="2" b="2"/>
          <a:stretch/>
        </p:blipFill>
        <p:spPr bwMode="auto">
          <a:xfrm>
            <a:off x="6128465" y="4383555"/>
            <a:ext cx="3145536" cy="165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019051"/>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FF4CE55-074C-45F7-8B47-9EA922C09F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1B693FD7-9DFC-424A-B2BF-67C37B10C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22611FC-7703-4A83-B7A2-96A0CA9DEA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EC590B4F-359C-4E37-8EC7-4E1401F8D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09C4704D-63DD-4634-B7DD-0CD060607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74C30B2-37CB-4938-8275-E2C723DDAB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089D3B44-1A86-4F96-BCE6-1480A3FC0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C9D5AB1-8613-4E4B-8493-677604271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5B2B28BF-0C37-4FBE-B7C0-C89DB65D1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788870B6-EDFC-4E72-88F2-3173E23C7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A79CCB63-9913-45AA-AC08-8B58C562F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r>
              <a:rPr lang="en-US" sz="3300" b="1"/>
              <a:t>"DOST KİTAPLAR OKUYAN 7´LER" KİTAP OKUMA ETKİNLİĞİMİZİ GERÇEKLEŞTİRDİK..</a:t>
            </a:r>
            <a:endParaRPr lang="en-US" sz="3300"/>
          </a:p>
        </p:txBody>
      </p:sp>
      <p:pic>
        <p:nvPicPr>
          <p:cNvPr id="6" name="Resim 5"/>
          <p:cNvPicPr>
            <a:picLocks noChangeAspect="1"/>
          </p:cNvPicPr>
          <p:nvPr/>
        </p:nvPicPr>
        <p:blipFill>
          <a:blip r:embed="rId2"/>
          <a:stretch>
            <a:fillRect/>
          </a:stretch>
        </p:blipFill>
        <p:spPr>
          <a:xfrm>
            <a:off x="761819" y="2156359"/>
            <a:ext cx="2427308" cy="1826550"/>
          </a:xfrm>
          <a:prstGeom prst="rect">
            <a:avLst/>
          </a:prstGeom>
        </p:spPr>
      </p:pic>
      <p:pic>
        <p:nvPicPr>
          <p:cNvPr id="9218" name="Picture 2" descr="&quot;DOST KÄ°TAPLAR OKUYAN 7Â´LER&quot; KÄ°TAP OKUMA ETKÄ°NLÄ°ÄÄ°MÄ°ZÄ° GERÃEKLEÅTÄ°RDÄ°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66269" y="2156359"/>
            <a:ext cx="2460000" cy="182655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749601" y="4214812"/>
            <a:ext cx="2451744" cy="1826550"/>
          </a:xfrm>
          <a:prstGeom prst="rect">
            <a:avLst/>
          </a:prstGeom>
        </p:spPr>
      </p:pic>
      <p:sp>
        <p:nvSpPr>
          <p:cNvPr id="3" name="Metin Yer Tutucusu 2"/>
          <p:cNvSpPr>
            <a:spLocks noGrp="1"/>
          </p:cNvSpPr>
          <p:nvPr>
            <p:ph type="body" idx="1"/>
          </p:nvPr>
        </p:nvSpPr>
        <p:spPr>
          <a:xfrm>
            <a:off x="6329363" y="2160589"/>
            <a:ext cx="2944638" cy="3880773"/>
          </a:xfrm>
        </p:spPr>
        <p:txBody>
          <a:bodyPr vert="horz" lIns="91440" tIns="45720" rIns="91440" bIns="45720" rtlCol="0">
            <a:normAutofit/>
          </a:bodyPr>
          <a:lstStyle/>
          <a:p>
            <a:pPr>
              <a:buFont typeface="Wingdings 3" charset="2"/>
              <a:buChar char=""/>
            </a:pPr>
            <a:r>
              <a:rPr lang="en-US" sz="1500"/>
              <a:t>7. sınıf öğrencilerimize yönelik "Dot Kitaplar Okuyan 7´ler" kitap okuma etkinliğimizi gerçekleştirdik.</a:t>
            </a:r>
          </a:p>
        </p:txBody>
      </p:sp>
      <p:pic>
        <p:nvPicPr>
          <p:cNvPr id="5" name="Resim 4"/>
          <p:cNvPicPr>
            <a:picLocks noChangeAspect="1"/>
          </p:cNvPicPr>
          <p:nvPr/>
        </p:nvPicPr>
        <p:blipFill>
          <a:blip r:embed="rId5"/>
          <a:stretch>
            <a:fillRect/>
          </a:stretch>
        </p:blipFill>
        <p:spPr>
          <a:xfrm>
            <a:off x="3553564" y="4214812"/>
            <a:ext cx="2493583" cy="1826550"/>
          </a:xfrm>
          <a:prstGeom prst="rect">
            <a:avLst/>
          </a:prstGeom>
        </p:spPr>
      </p:pic>
    </p:spTree>
    <p:extLst>
      <p:ext uri="{BB962C8B-B14F-4D97-AF65-F5344CB8AC3E}">
        <p14:creationId xmlns:p14="http://schemas.microsoft.com/office/powerpoint/2010/main" val="54007685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Isosceles Triangle 8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b="1">
                <a:solidFill>
                  <a:schemeClr val="bg1"/>
                </a:solidFill>
              </a:rPr>
              <a:t>OKUL TANITIMI FAALİYETLERİMİZ</a:t>
            </a:r>
            <a:endParaRPr lang="en-US" sz="3600">
              <a:solidFill>
                <a:schemeClr val="bg1"/>
              </a:solidFill>
            </a:endParaRPr>
          </a:p>
        </p:txBody>
      </p:sp>
      <p:sp>
        <p:nvSpPr>
          <p:cNvPr id="3" name="Metin Yer Tutucusu 2"/>
          <p:cNvSpPr>
            <a:spLocks noGrp="1"/>
          </p:cNvSpPr>
          <p:nvPr>
            <p:ph type="body" idx="1"/>
          </p:nvPr>
        </p:nvSpPr>
        <p:spPr>
          <a:xfrm>
            <a:off x="673754" y="2160590"/>
            <a:ext cx="3973943" cy="3440110"/>
          </a:xfrm>
        </p:spPr>
        <p:txBody>
          <a:bodyPr vert="horz" lIns="91440" tIns="45720" rIns="91440" bIns="45720" rtlCol="0">
            <a:normAutofit/>
          </a:bodyPr>
          <a:lstStyle/>
          <a:p>
            <a:pPr>
              <a:buFont typeface="Wingdings 3" charset="2"/>
              <a:buChar char=""/>
            </a:pPr>
            <a:r>
              <a:rPr lang="en-US">
                <a:solidFill>
                  <a:schemeClr val="bg1"/>
                </a:solidFill>
              </a:rPr>
              <a:t>civar okullardaki öğrencilere yönelik okul tanıtımlarımızı gerçekleştirdik. Öncelikle okullarında ziyarete giderek okul tanıtımımızı gerçekleştirdiğimiz öğrencileri daha sonra okulumuza davet ettik. </a:t>
            </a:r>
          </a:p>
        </p:txBody>
      </p:sp>
      <p:pic>
        <p:nvPicPr>
          <p:cNvPr id="10242" name="Picture 2" descr="2018-2019 EÄÄ°TÄ°M ÃÄRETÄ°M YILINA YÃNELÄ°K OKUL TANITIMIMIZI GERÃEKLEÅTÄ°RDÄ°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513218"/>
            <a:ext cx="5143500" cy="3819048"/>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209224326"/>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CD76979B-5F8A-4DD7-968D-E03870FCFE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39CB0BD6-DA8B-4C62-A380-FBF254F22F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6061DD5-19FF-4028-8EC6-35434F50A2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5D830324-2549-48FF-9DCE-52656C4B5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4C93D8FA-C150-4198-81E0-67E60289B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C9DB882D-4CF6-404F-AD94-2A39FED11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A7BECA28-3BC7-4E90-B46F-6AE6B1A37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321E725C-18EE-4BB1-9C48-421C51A40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F95C43BE-926A-4C9A-AB44-62E4D524B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26C3F00-2A9E-461A-A1A6-202CD0A2D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00E639C2-20E7-4880-BE5C-A1A247DCE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77334" y="609600"/>
            <a:ext cx="8596668" cy="1320800"/>
          </a:xfrm>
        </p:spPr>
        <p:txBody>
          <a:bodyPr vert="horz" lIns="91440" tIns="45720" rIns="91440" bIns="45720" rtlCol="0" anchor="t">
            <a:normAutofit/>
          </a:bodyPr>
          <a:lstStyle/>
          <a:p>
            <a:r>
              <a:rPr lang="en-US" sz="3600" b="1"/>
              <a:t>TÜBİTAK BİLİM FUARI GEZİLERİ DÜZENLEDİK</a:t>
            </a:r>
            <a:endParaRPr lang="en-US" sz="3600"/>
          </a:p>
        </p:txBody>
      </p:sp>
      <p:pic>
        <p:nvPicPr>
          <p:cNvPr id="5" name="Resim 4"/>
          <p:cNvPicPr>
            <a:picLocks noChangeAspect="1"/>
          </p:cNvPicPr>
          <p:nvPr/>
        </p:nvPicPr>
        <p:blipFill rotWithShape="1">
          <a:blip r:embed="rId2"/>
          <a:srcRect t="5756" r="1" b="1"/>
          <a:stretch/>
        </p:blipFill>
        <p:spPr>
          <a:xfrm>
            <a:off x="671646" y="2158073"/>
            <a:ext cx="2601968" cy="1826881"/>
          </a:xfrm>
          <a:prstGeom prst="rect">
            <a:avLst/>
          </a:prstGeom>
        </p:spPr>
      </p:pic>
      <p:pic>
        <p:nvPicPr>
          <p:cNvPr id="4" name="Resim 3"/>
          <p:cNvPicPr>
            <a:picLocks noChangeAspect="1"/>
          </p:cNvPicPr>
          <p:nvPr/>
        </p:nvPicPr>
        <p:blipFill rotWithShape="1">
          <a:blip r:embed="rId3"/>
          <a:srcRect r="-2" b="6326"/>
          <a:stretch/>
        </p:blipFill>
        <p:spPr>
          <a:xfrm>
            <a:off x="3479643" y="2159331"/>
            <a:ext cx="2616049" cy="1825623"/>
          </a:xfrm>
          <a:prstGeom prst="rect">
            <a:avLst/>
          </a:prstGeom>
        </p:spPr>
      </p:pic>
      <p:sp>
        <p:nvSpPr>
          <p:cNvPr id="85" name="Isosceles Triangle 8">
            <a:extLst>
              <a:ext uri="{FF2B5EF4-FFF2-40B4-BE49-F238E27FC236}">
                <a16:creationId xmlns:a16="http://schemas.microsoft.com/office/drawing/2014/main" id="{06A51FAE-5E00-4216-9881-05169938D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268" name="Picture 4" descr="TÃBÄ°TAK BÄ°LÄ°M FUARI GEZÄ°LERÄ° DÃZENLEDÄ°K"/>
          <p:cNvPicPr>
            <a:picLocks noChangeAspect="1" noChangeArrowheads="1"/>
          </p:cNvPicPr>
          <p:nvPr/>
        </p:nvPicPr>
        <p:blipFill rotWithShape="1">
          <a:blip r:embed="rId4">
            <a:extLst>
              <a:ext uri="{28A0092B-C50C-407E-A947-70E740481C1C}">
                <a14:useLocalDpi xmlns:a14="http://schemas.microsoft.com/office/drawing/2010/main" val="0"/>
              </a:ext>
            </a:extLst>
          </a:blip>
          <a:srcRect t="2460" r="-8" b="2144"/>
          <a:stretch/>
        </p:blipFill>
        <p:spPr bwMode="auto">
          <a:xfrm>
            <a:off x="671645" y="4213553"/>
            <a:ext cx="2579397" cy="1826881"/>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5"/>
          <a:srcRect t="5242" r="-2" b="1084"/>
          <a:stretch/>
        </p:blipFill>
        <p:spPr>
          <a:xfrm>
            <a:off x="3478362" y="4215275"/>
            <a:ext cx="2616049" cy="1825623"/>
          </a:xfrm>
          <a:prstGeom prst="rect">
            <a:avLst/>
          </a:prstGeom>
        </p:spPr>
      </p:pic>
      <p:sp>
        <p:nvSpPr>
          <p:cNvPr id="3" name="Metin Yer Tutucusu 2"/>
          <p:cNvSpPr>
            <a:spLocks noGrp="1"/>
          </p:cNvSpPr>
          <p:nvPr>
            <p:ph type="body" idx="1"/>
          </p:nvPr>
        </p:nvSpPr>
        <p:spPr>
          <a:xfrm>
            <a:off x="6325880" y="2160589"/>
            <a:ext cx="2948121" cy="3880773"/>
          </a:xfrm>
        </p:spPr>
        <p:txBody>
          <a:bodyPr vert="horz" lIns="91440" tIns="45720" rIns="91440" bIns="45720" rtlCol="0">
            <a:normAutofit/>
          </a:bodyPr>
          <a:lstStyle/>
          <a:p>
            <a:pPr>
              <a:buFont typeface="Wingdings 3" charset="2"/>
              <a:buChar char=""/>
            </a:pPr>
            <a:r>
              <a:rPr lang="en-US"/>
              <a:t>Öğrencilerimizin akademik yönden gelişimlerine katkı sağlamak için ilimizde çeşitli okullarda ve fuar alanlarında düzenlenen TÜBİTAK Bilim Fuarlarına geziler düzenledik. </a:t>
            </a:r>
          </a:p>
        </p:txBody>
      </p:sp>
    </p:spTree>
    <p:extLst>
      <p:ext uri="{BB962C8B-B14F-4D97-AF65-F5344CB8AC3E}">
        <p14:creationId xmlns:p14="http://schemas.microsoft.com/office/powerpoint/2010/main" val="4078704376"/>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en-US" sz="3600" b="1"/>
              <a:t>TEMİZ VE HİJYENİK OKUL ÖDÜLÜMÜZÜ ALDIK</a:t>
            </a:r>
            <a:endParaRPr lang="en-US" sz="3600"/>
          </a:p>
        </p:txBody>
      </p:sp>
      <p:sp>
        <p:nvSpPr>
          <p:cNvPr id="85" name="Isosceles Triangle 84">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6B5C46"/>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Okulumuz, Milli Eğitim Bakanlığı Sağlık Bakanlığı tarafından ortaklaşa yürütülen "Temiz Okul, Sağlıklı Okul Projesi" kapsamında yapılan değerlendirme sonucu 100 üzerinden 100 tam puan alarak "Beyaz Bayrak ve Temiz Okul Sertifikası" almaya hak kazanmıştır.</a:t>
            </a:r>
          </a:p>
        </p:txBody>
      </p:sp>
      <p:pic>
        <p:nvPicPr>
          <p:cNvPr id="12290" name="Picture 2" descr="TEMÄ°Z VE HÄ°JYENÄ°K OKUL ÃDÃLÃMÃZÃ ALDIK"/>
          <p:cNvPicPr>
            <a:picLocks noChangeAspect="1" noChangeArrowheads="1"/>
          </p:cNvPicPr>
          <p:nvPr/>
        </p:nvPicPr>
        <p:blipFill rotWithShape="1">
          <a:blip r:embed="rId2">
            <a:extLst>
              <a:ext uri="{28A0092B-C50C-407E-A947-70E740481C1C}">
                <a14:useLocalDpi xmlns:a14="http://schemas.microsoft.com/office/drawing/2010/main" val="0"/>
              </a:ext>
            </a:extLst>
          </a:blip>
          <a:srcRect r="-3" b="276"/>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3"/>
          <a:srcRect t="1833" r="-3" b="-3"/>
          <a:stretch/>
        </p:blipFill>
        <p:spPr>
          <a:xfrm>
            <a:off x="7528308" y="3437472"/>
            <a:ext cx="4657341" cy="3428996"/>
          </a:xfrm>
          <a:prstGeom prst="rect">
            <a:avLst/>
          </a:prstGeom>
        </p:spPr>
      </p:pic>
    </p:spTree>
    <p:extLst>
      <p:ext uri="{BB962C8B-B14F-4D97-AF65-F5344CB8AC3E}">
        <p14:creationId xmlns:p14="http://schemas.microsoft.com/office/powerpoint/2010/main" val="2876769314"/>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E7C6FB2-8D54-49F6-AD99-A87D2F9F38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7" name="Freeform 14">
              <a:extLst>
                <a:ext uri="{FF2B5EF4-FFF2-40B4-BE49-F238E27FC236}">
                  <a16:creationId xmlns:a16="http://schemas.microsoft.com/office/drawing/2014/main" id="{5B78F7DD-4E31-4D90-A237-C5FA3FF01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4A3D78EB-B8AB-4890-ACB5-626E6E7BE1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A4F4A4B-F440-4349-B8D1-38D3783817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64F14-13AA-4DD6-BDD4-8BF234A00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3D1524CF-30E5-4311-8FBF-6345A3E94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3165A77-5FB0-4E9A-853A-D3349DD75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538B3FC4-8BCC-417E-BAC3-6E67F3BC6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43B7FC9-43EB-439E-ACC6-EF2819C58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4D6E9D09-8AAF-4A1E-B186-878965EB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5F2191CB-1129-4C0F-BCBE-ADCFF12A6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Resim 6"/>
          <p:cNvPicPr>
            <a:picLocks noChangeAspect="1"/>
          </p:cNvPicPr>
          <p:nvPr/>
        </p:nvPicPr>
        <p:blipFill rotWithShape="1">
          <a:blip r:embed="rId2"/>
          <a:srcRect l="11943" r="22966" b="-2"/>
          <a:stretch/>
        </p:blipFill>
        <p:spPr>
          <a:xfrm>
            <a:off x="3078396" y="10"/>
            <a:ext cx="3030396" cy="2618824"/>
          </a:xfrm>
          <a:custGeom>
            <a:avLst/>
            <a:gdLst>
              <a:gd name="connsiteX0" fmla="*/ 398252 w 3030396"/>
              <a:gd name="connsiteY0" fmla="*/ 0 h 2618834"/>
              <a:gd name="connsiteX1" fmla="*/ 1887012 w 3030396"/>
              <a:gd name="connsiteY1" fmla="*/ 0 h 2618834"/>
              <a:gd name="connsiteX2" fmla="*/ 1887012 w 3030396"/>
              <a:gd name="connsiteY2" fmla="*/ 1 h 2618834"/>
              <a:gd name="connsiteX3" fmla="*/ 3030396 w 3030396"/>
              <a:gd name="connsiteY3" fmla="*/ 1 h 2618834"/>
              <a:gd name="connsiteX4" fmla="*/ 2639222 w 3030396"/>
              <a:gd name="connsiteY4" fmla="*/ 2618834 h 2618834"/>
              <a:gd name="connsiteX5" fmla="*/ 0 w 3030396"/>
              <a:gd name="connsiteY5" fmla="*/ 2618834 h 26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sp>
        <p:nvSpPr>
          <p:cNvPr id="2" name="Unvan 1"/>
          <p:cNvSpPr>
            <a:spLocks noGrp="1"/>
          </p:cNvSpPr>
          <p:nvPr>
            <p:ph type="title"/>
          </p:nvPr>
        </p:nvSpPr>
        <p:spPr>
          <a:xfrm>
            <a:off x="6108790" y="2232539"/>
            <a:ext cx="3165212" cy="2339460"/>
          </a:xfrm>
        </p:spPr>
        <p:txBody>
          <a:bodyPr vert="horz" lIns="91440" tIns="45720" rIns="91440" bIns="45720" rtlCol="0" anchor="b">
            <a:normAutofit/>
          </a:bodyPr>
          <a:lstStyle/>
          <a:p>
            <a:pPr algn="r"/>
            <a:r>
              <a:rPr lang="en-US"/>
              <a:t>TÜBİTAK 4006 SERGİSİ</a:t>
            </a:r>
          </a:p>
        </p:txBody>
      </p:sp>
      <p:sp>
        <p:nvSpPr>
          <p:cNvPr id="3" name="Metin Yer Tutucusu 2"/>
          <p:cNvSpPr>
            <a:spLocks noGrp="1"/>
          </p:cNvSpPr>
          <p:nvPr>
            <p:ph type="body" idx="1"/>
          </p:nvPr>
        </p:nvSpPr>
        <p:spPr>
          <a:xfrm>
            <a:off x="6108790" y="4571996"/>
            <a:ext cx="3165212" cy="1096899"/>
          </a:xfrm>
        </p:spPr>
        <p:txBody>
          <a:bodyPr vert="horz" lIns="91440" tIns="45720" rIns="91440" bIns="45720" rtlCol="0" anchor="t">
            <a:normAutofit/>
          </a:bodyPr>
          <a:lstStyle/>
          <a:p>
            <a:pPr algn="r"/>
            <a:r>
              <a:rPr lang="en-US">
                <a:solidFill>
                  <a:schemeClr val="tx1">
                    <a:lumMod val="50000"/>
                    <a:lumOff val="50000"/>
                  </a:schemeClr>
                </a:solidFill>
              </a:rPr>
              <a:t>Okumuzda Tübitak 4006 Bilim Şenliği yapıldı.</a:t>
            </a:r>
          </a:p>
        </p:txBody>
      </p:sp>
      <p:pic>
        <p:nvPicPr>
          <p:cNvPr id="11" name="Resim 10"/>
          <p:cNvPicPr>
            <a:picLocks noChangeAspect="1"/>
          </p:cNvPicPr>
          <p:nvPr/>
        </p:nvPicPr>
        <p:blipFill rotWithShape="1">
          <a:blip r:embed="rId3"/>
          <a:srcRect l="20531" r="14211" b="-2"/>
          <a:stretch/>
        </p:blipFill>
        <p:spPr>
          <a:xfrm>
            <a:off x="440943" y="10"/>
            <a:ext cx="3038117" cy="2618824"/>
          </a:xfrm>
          <a:custGeom>
            <a:avLst/>
            <a:gdLst>
              <a:gd name="connsiteX0" fmla="*/ 389438 w 3038117"/>
              <a:gd name="connsiteY0" fmla="*/ 0 h 2618834"/>
              <a:gd name="connsiteX1" fmla="*/ 3038117 w 3038117"/>
              <a:gd name="connsiteY1" fmla="*/ 0 h 2618834"/>
              <a:gd name="connsiteX2" fmla="*/ 2639865 w 3038117"/>
              <a:gd name="connsiteY2" fmla="*/ 2618834 h 2618834"/>
              <a:gd name="connsiteX3" fmla="*/ 0 w 3038117"/>
              <a:gd name="connsiteY3" fmla="*/ 2618834 h 2618834"/>
            </a:gdLst>
            <a:ahLst/>
            <a:cxnLst>
              <a:cxn ang="0">
                <a:pos x="connsiteX0" y="connsiteY0"/>
              </a:cxn>
              <a:cxn ang="0">
                <a:pos x="connsiteX1" y="connsiteY1"/>
              </a:cxn>
              <a:cxn ang="0">
                <a:pos x="connsiteX2" y="connsiteY2"/>
              </a:cxn>
              <a:cxn ang="0">
                <a:pos x="connsiteX3" y="connsiteY3"/>
              </a:cxn>
            </a:cxnLst>
            <a:rect l="l" t="t" r="r" b="b"/>
            <a:pathLst>
              <a:path w="3038117" h="2618834">
                <a:moveTo>
                  <a:pt x="389438" y="0"/>
                </a:moveTo>
                <a:lnTo>
                  <a:pt x="3038117" y="0"/>
                </a:lnTo>
                <a:lnTo>
                  <a:pt x="2639865" y="2618834"/>
                </a:lnTo>
                <a:lnTo>
                  <a:pt x="0" y="2618834"/>
                </a:lnTo>
                <a:close/>
              </a:path>
            </a:pathLst>
          </a:custGeom>
        </p:spPr>
      </p:pic>
      <p:pic>
        <p:nvPicPr>
          <p:cNvPr id="9" name="Resim 8"/>
          <p:cNvPicPr>
            <a:picLocks noChangeAspect="1"/>
          </p:cNvPicPr>
          <p:nvPr/>
        </p:nvPicPr>
        <p:blipFill rotWithShape="1">
          <a:blip r:embed="rId4"/>
          <a:srcRect l="14148" r="9985" b="1"/>
          <a:stretch/>
        </p:blipFill>
        <p:spPr>
          <a:xfrm>
            <a:off x="1" y="2618834"/>
            <a:ext cx="5717617" cy="4239166"/>
          </a:xfrm>
          <a:custGeom>
            <a:avLst/>
            <a:gdLst>
              <a:gd name="connsiteX0" fmla="*/ 440944 w 5717617"/>
              <a:gd name="connsiteY0" fmla="*/ 0 h 4239166"/>
              <a:gd name="connsiteX1" fmla="*/ 5717617 w 5717617"/>
              <a:gd name="connsiteY1" fmla="*/ 0 h 4239166"/>
              <a:gd name="connsiteX2" fmla="*/ 5084413 w 5717617"/>
              <a:gd name="connsiteY2" fmla="*/ 4239166 h 4239166"/>
              <a:gd name="connsiteX3" fmla="*/ 0 w 5717617"/>
              <a:gd name="connsiteY3" fmla="*/ 4239166 h 4239166"/>
              <a:gd name="connsiteX4" fmla="*/ 0 w 5717617"/>
              <a:gd name="connsiteY4" fmla="*/ 2965186 h 42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617" h="4239166">
                <a:moveTo>
                  <a:pt x="440944" y="0"/>
                </a:moveTo>
                <a:lnTo>
                  <a:pt x="5717617" y="0"/>
                </a:lnTo>
                <a:lnTo>
                  <a:pt x="5084413" y="4239166"/>
                </a:lnTo>
                <a:lnTo>
                  <a:pt x="0" y="4239166"/>
                </a:lnTo>
                <a:lnTo>
                  <a:pt x="0" y="2965186"/>
                </a:lnTo>
                <a:close/>
              </a:path>
            </a:pathLst>
          </a:custGeom>
        </p:spPr>
      </p:pic>
      <p:cxnSp>
        <p:nvCxnSpPr>
          <p:cNvPr id="28" name="Straight Connector 27">
            <a:extLst>
              <a:ext uri="{FF2B5EF4-FFF2-40B4-BE49-F238E27FC236}">
                <a16:creationId xmlns:a16="http://schemas.microsoft.com/office/drawing/2014/main" id="{5DCCDECC-5B71-40E1-B6AD-CDF74F75D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0943" y="2618834"/>
            <a:ext cx="5283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141C3B-6F2D-477B-A89E-8C65862483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78396" y="0"/>
            <a:ext cx="400664" cy="26188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325833"/>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5" name="Rectangle 84">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Unvan 1"/>
          <p:cNvSpPr>
            <a:spLocks noGrp="1"/>
          </p:cNvSpPr>
          <p:nvPr>
            <p:ph type="title"/>
          </p:nvPr>
        </p:nvSpPr>
        <p:spPr>
          <a:xfrm>
            <a:off x="989768" y="609600"/>
            <a:ext cx="5498361" cy="1320800"/>
          </a:xfrm>
        </p:spPr>
        <p:txBody>
          <a:bodyPr vert="horz" lIns="91440" tIns="45720" rIns="91440" bIns="45720" rtlCol="0" anchor="ctr">
            <a:normAutofit/>
          </a:bodyPr>
          <a:lstStyle/>
          <a:p>
            <a:r>
              <a:rPr lang="en-US" sz="3600" b="1"/>
              <a:t>Endemik Bitkileri Tanıtım Semineri</a:t>
            </a:r>
            <a:endParaRPr lang="en-US" sz="3600"/>
          </a:p>
        </p:txBody>
      </p:sp>
      <p:sp>
        <p:nvSpPr>
          <p:cNvPr id="87" name="Isosceles Triangle 86">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84A35"/>
          </a:solidFill>
          <a:ln>
            <a:noFill/>
          </a:ln>
          <a:effectLst/>
        </p:spPr>
        <p:style>
          <a:lnRef idx="1">
            <a:schemeClr val="accent1"/>
          </a:lnRef>
          <a:fillRef idx="3">
            <a:schemeClr val="accent1"/>
          </a:fillRef>
          <a:effectRef idx="2">
            <a:schemeClr val="accent1"/>
          </a:effectRef>
          <a:fontRef idx="minor">
            <a:schemeClr val="lt1"/>
          </a:fontRef>
        </p:style>
      </p:sp>
      <p:sp>
        <p:nvSpPr>
          <p:cNvPr id="3" name="Metin Yer Tutucusu 2"/>
          <p:cNvSpPr>
            <a:spLocks noGrp="1"/>
          </p:cNvSpPr>
          <p:nvPr>
            <p:ph type="body" idx="1"/>
          </p:nvPr>
        </p:nvSpPr>
        <p:spPr>
          <a:xfrm>
            <a:off x="989770" y="2160589"/>
            <a:ext cx="5549732" cy="3880773"/>
          </a:xfrm>
        </p:spPr>
        <p:txBody>
          <a:bodyPr vert="horz" lIns="91440" tIns="45720" rIns="91440" bIns="45720" rtlCol="0">
            <a:normAutofit/>
          </a:bodyPr>
          <a:lstStyle/>
          <a:p>
            <a:pPr>
              <a:buFont typeface="Wingdings 3" charset="2"/>
              <a:buChar char=""/>
            </a:pPr>
            <a:r>
              <a:rPr lang="en-US"/>
              <a:t>Kültür Bakanlığı tarafından Kayseri yöresinde bulunan Endemik Bitkileri tanıtmak üzere, Erciyes Üniversitesi Fen Fakültesi Biyoloji Bölümünden Prof. Dr. Cem VURAL tarafından öğrencilerimize "Kayseri ve Erciyes Dağı Kır Çiçekleri" konulu tanıtım ve bilgilendirme programı yapmıştır. </a:t>
            </a:r>
          </a:p>
        </p:txBody>
      </p:sp>
      <p:pic>
        <p:nvPicPr>
          <p:cNvPr id="1026" name="Picture 2" descr="Endemik Bitkileri TanÄ±tÄ±m Semineri">
            <a:extLst>
              <a:ext uri="{FF2B5EF4-FFF2-40B4-BE49-F238E27FC236}">
                <a16:creationId xmlns:a16="http://schemas.microsoft.com/office/drawing/2014/main" id="{BB10A871-4651-4642-95C9-3116ADC31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9" r="-3" b="-3"/>
          <a:stretch/>
        </p:blipFill>
        <p:spPr bwMode="auto">
          <a:xfrm>
            <a:off x="7531482" y="10"/>
            <a:ext cx="4657341" cy="3448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0-04-2019">
            <a:extLst>
              <a:ext uri="{FF2B5EF4-FFF2-40B4-BE49-F238E27FC236}">
                <a16:creationId xmlns:a16="http://schemas.microsoft.com/office/drawing/2014/main" id="{1C36257A-4BF1-4997-A40D-D7FF50A39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830"/>
          <a:stretch/>
        </p:blipFill>
        <p:spPr bwMode="auto">
          <a:xfrm>
            <a:off x="7528308" y="3437472"/>
            <a:ext cx="4657341"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55739"/>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567789" y="4622114"/>
            <a:ext cx="8288032" cy="1701504"/>
          </a:xfrm>
        </p:spPr>
        <p:txBody>
          <a:bodyPr vert="horz" lIns="91440" tIns="45720" rIns="91440" bIns="45720" rtlCol="0" anchor="b">
            <a:normAutofit fontScale="90000"/>
          </a:bodyPr>
          <a:lstStyle/>
          <a:p>
            <a:br>
              <a:rPr lang="tr-TR" b="1" dirty="0"/>
            </a:br>
            <a:r>
              <a:rPr lang="tr-TR" b="1" dirty="0"/>
              <a:t>Bilgi Yarışması Birinciliği</a:t>
            </a:r>
            <a:br>
              <a:rPr lang="tr-TR" b="1" dirty="0"/>
            </a:br>
            <a:br>
              <a:rPr lang="tr-TR" dirty="0"/>
            </a:br>
            <a:endParaRPr lang="en-US" sz="3400" dirty="0"/>
          </a:p>
        </p:txBody>
      </p:sp>
      <p:sp>
        <p:nvSpPr>
          <p:cNvPr id="4" name="Metin Yer Tutucusu 3"/>
          <p:cNvSpPr>
            <a:spLocks noGrp="1"/>
          </p:cNvSpPr>
          <p:nvPr>
            <p:ph type="body" idx="1"/>
          </p:nvPr>
        </p:nvSpPr>
        <p:spPr>
          <a:xfrm>
            <a:off x="584926" y="5488441"/>
            <a:ext cx="8288032" cy="701677"/>
          </a:xfrm>
        </p:spPr>
        <p:txBody>
          <a:bodyPr vert="horz" lIns="91440" tIns="45720" rIns="91440" bIns="45720" rtlCol="0" anchor="t">
            <a:noAutofit/>
          </a:bodyPr>
          <a:lstStyle/>
          <a:p>
            <a:r>
              <a:rPr lang="tr-TR" sz="1600" dirty="0"/>
              <a:t>Geçen sene Kocasinan ilçe genelinde yapılan bilgi yarışmasında birinci olan okulumuz bu sene de 4.eğitim bölgesinde yapılan yarışmada birinci olmuştur. </a:t>
            </a:r>
          </a:p>
        </p:txBody>
      </p:sp>
      <p:pic>
        <p:nvPicPr>
          <p:cNvPr id="1026" name="Picture 2" descr="Bilgi YarÄ±ÅmasÄ± BirinciliÄ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093" y="154265"/>
            <a:ext cx="57150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996422"/>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985969" y="4473227"/>
            <a:ext cx="8288032" cy="1096648"/>
          </a:xfrm>
        </p:spPr>
        <p:txBody>
          <a:bodyPr vert="horz" lIns="91440" tIns="45720" rIns="91440" bIns="45720" rtlCol="0" anchor="b">
            <a:normAutofit/>
          </a:bodyPr>
          <a:lstStyle/>
          <a:p>
            <a:pPr>
              <a:lnSpc>
                <a:spcPct val="90000"/>
              </a:lnSpc>
            </a:pPr>
            <a:r>
              <a:rPr lang="en-US" sz="3400"/>
              <a:t>İMAM HATİPLER ARASI MASA TENİSİ TURNUVASI</a:t>
            </a:r>
          </a:p>
        </p:txBody>
      </p:sp>
      <p:sp>
        <p:nvSpPr>
          <p:cNvPr id="4" name="Metin Yer Tutucusu 3"/>
          <p:cNvSpPr>
            <a:spLocks noGrp="1"/>
          </p:cNvSpPr>
          <p:nvPr>
            <p:ph type="body" idx="1"/>
          </p:nvPr>
        </p:nvSpPr>
        <p:spPr>
          <a:xfrm>
            <a:off x="985969" y="5569874"/>
            <a:ext cx="8288032" cy="701677"/>
          </a:xfrm>
        </p:spPr>
        <p:txBody>
          <a:bodyPr vert="horz" lIns="91440" tIns="45720" rIns="91440" bIns="45720" rtlCol="0" anchor="t">
            <a:normAutofit/>
          </a:bodyPr>
          <a:lstStyle/>
          <a:p>
            <a:r>
              <a:rPr lang="en-US">
                <a:solidFill>
                  <a:schemeClr val="tx1">
                    <a:lumMod val="50000"/>
                    <a:lumOff val="50000"/>
                  </a:schemeClr>
                </a:solidFill>
              </a:rPr>
              <a:t>KIZLARDA KAYSERİ 1.Sİ, ERKEKLERDE KAYSERİ 2.Sİ OLDUK.</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14919" r="2" b="6985"/>
          <a:stretch/>
        </p:blipFill>
        <p:spPr>
          <a:xfrm>
            <a:off x="677334" y="468621"/>
            <a:ext cx="8274669" cy="3635025"/>
          </a:xfrm>
          <a:custGeom>
            <a:avLst/>
            <a:gdLst>
              <a:gd name="connsiteX0" fmla="*/ 540554 w 8274669"/>
              <a:gd name="connsiteY0" fmla="*/ 0 h 3635025"/>
              <a:gd name="connsiteX1" fmla="*/ 8274669 w 8274669"/>
              <a:gd name="connsiteY1" fmla="*/ 0 h 3635025"/>
              <a:gd name="connsiteX2" fmla="*/ 8274669 w 8274669"/>
              <a:gd name="connsiteY2" fmla="*/ 3635025 h 3635025"/>
              <a:gd name="connsiteX3" fmla="*/ 0 w 8274669"/>
              <a:gd name="connsiteY3" fmla="*/ 3635025 h 3635025"/>
            </a:gdLst>
            <a:ahLst/>
            <a:cxnLst>
              <a:cxn ang="0">
                <a:pos x="connsiteX0" y="connsiteY0"/>
              </a:cxn>
              <a:cxn ang="0">
                <a:pos x="connsiteX1" y="connsiteY1"/>
              </a:cxn>
              <a:cxn ang="0">
                <a:pos x="connsiteX2" y="connsiteY2"/>
              </a:cxn>
              <a:cxn ang="0">
                <a:pos x="connsiteX3" y="connsiteY3"/>
              </a:cxn>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335061393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A25A55-2C70-4BF4-84B3-DAB0B6A0F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4DDEB77-23C4-4B9F-A228-97B5599B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D58851FF-DCF2-43C7-8970-B7045ED753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06852C5-306E-46FB-844A-7632E6D390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40C9C1B-A82E-4755-816B-C827A271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8E7D1B95-1664-47D2-9F1E-5AE3B8F8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63FECDE-6D49-477E-896A-AEFD1909D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42502F9E-0DC0-454C-8CBC-937053820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E4139BD5-2F4F-48E5-930B-BF6BCAF6E1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B12DD939-5D79-4EC3-A014-5385FA549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E730207-4624-4450-B869-9F04E05BF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985968" y="4473225"/>
            <a:ext cx="8288035" cy="1095059"/>
          </a:xfrm>
        </p:spPr>
        <p:txBody>
          <a:bodyPr vert="horz" lIns="91440" tIns="45720" rIns="91440" bIns="45720" rtlCol="0" anchor="b">
            <a:normAutofit/>
          </a:bodyPr>
          <a:lstStyle/>
          <a:p>
            <a:r>
              <a:rPr lang="en-US" sz="4800"/>
              <a:t>KOÇ GEZİCİ MÜZESİ</a:t>
            </a:r>
          </a:p>
        </p:txBody>
      </p:sp>
      <p:sp>
        <p:nvSpPr>
          <p:cNvPr id="3" name="Metin Yer Tutucusu 2"/>
          <p:cNvSpPr>
            <a:spLocks noGrp="1"/>
          </p:cNvSpPr>
          <p:nvPr>
            <p:ph type="body" idx="1"/>
          </p:nvPr>
        </p:nvSpPr>
        <p:spPr>
          <a:xfrm>
            <a:off x="985968" y="5569874"/>
            <a:ext cx="8288035" cy="471488"/>
          </a:xfrm>
        </p:spPr>
        <p:txBody>
          <a:bodyPr vert="horz" lIns="91440" tIns="45720" rIns="91440" bIns="45720" rtlCol="0" anchor="t">
            <a:normAutofit/>
          </a:bodyPr>
          <a:lstStyle/>
          <a:p>
            <a:pPr>
              <a:lnSpc>
                <a:spcPct val="90000"/>
              </a:lnSpc>
            </a:pPr>
            <a:r>
              <a:rPr lang="en-US" sz="1400">
                <a:solidFill>
                  <a:schemeClr val="tx1">
                    <a:lumMod val="50000"/>
                    <a:lumOff val="50000"/>
                  </a:schemeClr>
                </a:solidFill>
              </a:rPr>
              <a:t>KOÇ GEZİCİ MÜZESİ OKULUMUZA GELEREK TARİHİ ESERLER HAKKINDA ÖĞRENCİLERİMİZE SUNUM YAPTI.</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65" y="691590"/>
            <a:ext cx="2608783" cy="3478377"/>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82" y="691590"/>
            <a:ext cx="2608783" cy="3478377"/>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84" y="691590"/>
            <a:ext cx="2608783" cy="3478377"/>
          </a:xfrm>
          <a:prstGeom prst="rect">
            <a:avLst/>
          </a:prstGeom>
        </p:spPr>
      </p:pic>
    </p:spTree>
    <p:extLst>
      <p:ext uri="{BB962C8B-B14F-4D97-AF65-F5344CB8AC3E}">
        <p14:creationId xmlns:p14="http://schemas.microsoft.com/office/powerpoint/2010/main" val="2208179370"/>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ABA25A55-2C70-4BF4-84B3-DAB0B6A0F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2" name="Freeform 14">
              <a:extLst>
                <a:ext uri="{FF2B5EF4-FFF2-40B4-BE49-F238E27FC236}">
                  <a16:creationId xmlns:a16="http://schemas.microsoft.com/office/drawing/2014/main" id="{34DDEB77-23C4-4B9F-A228-97B5599B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3" name="Straight Connector 82">
              <a:extLst>
                <a:ext uri="{FF2B5EF4-FFF2-40B4-BE49-F238E27FC236}">
                  <a16:creationId xmlns:a16="http://schemas.microsoft.com/office/drawing/2014/main" id="{D58851FF-DCF2-43C7-8970-B7045ED753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406852C5-306E-46FB-844A-7632E6D390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5" name="Rectangle 23">
              <a:extLst>
                <a:ext uri="{FF2B5EF4-FFF2-40B4-BE49-F238E27FC236}">
                  <a16:creationId xmlns:a16="http://schemas.microsoft.com/office/drawing/2014/main" id="{F40C9C1B-A82E-4755-816B-C827A271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5">
              <a:extLst>
                <a:ext uri="{FF2B5EF4-FFF2-40B4-BE49-F238E27FC236}">
                  <a16:creationId xmlns:a16="http://schemas.microsoft.com/office/drawing/2014/main" id="{8E7D1B95-1664-47D2-9F1E-5AE3B8F8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C63FECDE-6D49-477E-896A-AEFD1909D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42502F9E-0DC0-454C-8CBC-937053820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8">
              <a:extLst>
                <a:ext uri="{FF2B5EF4-FFF2-40B4-BE49-F238E27FC236}">
                  <a16:creationId xmlns:a16="http://schemas.microsoft.com/office/drawing/2014/main" id="{E4139BD5-2F4F-48E5-930B-BF6BCAF6E1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9">
              <a:extLst>
                <a:ext uri="{FF2B5EF4-FFF2-40B4-BE49-F238E27FC236}">
                  <a16:creationId xmlns:a16="http://schemas.microsoft.com/office/drawing/2014/main" id="{B12DD939-5D79-4EC3-A014-5385FA549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1E730207-4624-4450-B869-9F04E05BF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Unvan 1"/>
          <p:cNvSpPr>
            <a:spLocks noGrp="1"/>
          </p:cNvSpPr>
          <p:nvPr>
            <p:ph type="title"/>
          </p:nvPr>
        </p:nvSpPr>
        <p:spPr>
          <a:xfrm>
            <a:off x="6324806" y="1722427"/>
            <a:ext cx="2968188" cy="2328409"/>
          </a:xfrm>
        </p:spPr>
        <p:txBody>
          <a:bodyPr vert="horz" lIns="91440" tIns="45720" rIns="91440" bIns="45720" rtlCol="0" anchor="b">
            <a:normAutofit/>
          </a:bodyPr>
          <a:lstStyle/>
          <a:p>
            <a:pPr algn="r">
              <a:lnSpc>
                <a:spcPct val="90000"/>
              </a:lnSpc>
            </a:pPr>
            <a:r>
              <a:rPr lang="en-US" sz="3000"/>
              <a:t>MATEMATİK OLİMPİYATLARI ÖDÜL TÖRENİ</a:t>
            </a:r>
          </a:p>
        </p:txBody>
      </p:sp>
      <p:pic>
        <p:nvPicPr>
          <p:cNvPr id="1028" name="Picture 4" descr="3. Matematik Olimpiyat ÃdÃ¼l TÃ¶reni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8629" y="864609"/>
            <a:ext cx="5203988" cy="29272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kocasinan.meb.gov.tr/meb_iys_dosyalar/2019_03/28152913_5.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8629" y="4113886"/>
            <a:ext cx="2485900" cy="18644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kocasinan.meb.gov.tr/meb_iys_dosyalar/2019_03/28152855_3.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04923" y="4110403"/>
            <a:ext cx="2495188" cy="187139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Yer Tutucusu 2"/>
          <p:cNvSpPr>
            <a:spLocks noGrp="1"/>
          </p:cNvSpPr>
          <p:nvPr>
            <p:ph type="body" idx="1"/>
          </p:nvPr>
        </p:nvSpPr>
        <p:spPr>
          <a:xfrm>
            <a:off x="3249082" y="8219440"/>
            <a:ext cx="6931008" cy="1266578"/>
          </a:xfrm>
        </p:spPr>
        <p:txBody>
          <a:bodyPr>
            <a:normAutofit/>
          </a:bodyPr>
          <a:lstStyle/>
          <a:p>
            <a:r>
              <a:rPr lang="tr-TR" dirty="0"/>
              <a:t>Kayseri´de ilk olarak başlattığımız ve bu yıl Üçüncüsünü düzenlediğimiz MATEMATİK </a:t>
            </a:r>
            <a:r>
              <a:rPr lang="tr-TR" dirty="0" err="1"/>
              <a:t>OLİMPİYATLARI´nın</a:t>
            </a:r>
            <a:r>
              <a:rPr lang="tr-TR" dirty="0"/>
              <a:t> ödül törenini gerçekleştirdik.</a:t>
            </a:r>
          </a:p>
        </p:txBody>
      </p:sp>
    </p:spTree>
    <p:extLst>
      <p:ext uri="{BB962C8B-B14F-4D97-AF65-F5344CB8AC3E}">
        <p14:creationId xmlns:p14="http://schemas.microsoft.com/office/powerpoint/2010/main" val="865729415"/>
      </p:ext>
    </p:extLst>
  </p:cSld>
  <p:clrMapOvr>
    <a:masterClrMapping/>
  </p:clrMapOvr>
  <mc:AlternateContent xmlns:mc="http://schemas.openxmlformats.org/markup-compatibility/2006">
    <mc:Choice xmlns:p14="http://schemas.microsoft.com/office/powerpoint/2010/main" Requires="p14">
      <p:transition spd="slow" p14:dur="1250" advTm="8000">
        <p:random/>
      </p:transition>
    </mc:Choice>
    <mc:Fallback>
      <p:transition spd="slow" advTm="8000">
        <p:random/>
      </p:transition>
    </mc:Fallback>
  </mc:AlternateContent>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16</TotalTime>
  <Words>782</Words>
  <Application>Microsoft Office PowerPoint</Application>
  <PresentationFormat>Geniş ekran</PresentationFormat>
  <Paragraphs>76</Paragraphs>
  <Slides>39</Slides>
  <Notes>0</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39</vt:i4>
      </vt:variant>
    </vt:vector>
  </HeadingPairs>
  <TitlesOfParts>
    <vt:vector size="43" baseType="lpstr">
      <vt:lpstr>Arial</vt:lpstr>
      <vt:lpstr>Trebuchet MS</vt:lpstr>
      <vt:lpstr>Wingdings 3</vt:lpstr>
      <vt:lpstr>Yüzeyler</vt:lpstr>
      <vt:lpstr>NURETTİN ÖZTÜRK İHO</vt:lpstr>
      <vt:lpstr>OKUL PİKNİĞİ</vt:lpstr>
      <vt:lpstr>OKUYAN VE OKUTAN OKUL</vt:lpstr>
      <vt:lpstr>TÜBİTAK 4006 SERGİSİ</vt:lpstr>
      <vt:lpstr>Endemik Bitkileri Tanıtım Semineri</vt:lpstr>
      <vt:lpstr> Bilgi Yarışması Birinciliği  </vt:lpstr>
      <vt:lpstr>İMAM HATİPLER ARASI MASA TENİSİ TURNUVASI</vt:lpstr>
      <vt:lpstr>KOÇ GEZİCİ MÜZESİ</vt:lpstr>
      <vt:lpstr>MATEMATİK OLİMPİYATLARI ÖDÜL TÖRENİ</vt:lpstr>
      <vt:lpstr>SES NEFES ÇALIŞMALARI</vt:lpstr>
      <vt:lpstr>OKUL BAHÇESİ AĞAÇLANDIRMA ÇALIŞMALARI  </vt:lpstr>
      <vt:lpstr>Şehitlik Ziyareti</vt:lpstr>
      <vt:lpstr>Kodlama-Robotik Sınıf Açılışı</vt:lpstr>
      <vt:lpstr>İlçe Geneli 4. Sınıflar Arası Matematik Yarışması Yapıldı</vt:lpstr>
      <vt:lpstr>Z KÜTÜPHANE OKUMALARI</vt:lpstr>
      <vt:lpstr>ÖĞRENCİ SINAV ANALİZİ</vt:lpstr>
      <vt:lpstr>MÜMİNLER KİMLERDİR?</vt:lpstr>
      <vt:lpstr>40 ŞAİR 40 ŞİİR ETKİNLİĞİ</vt:lpstr>
      <vt:lpstr>VELİ ZİYARETLERİ</vt:lpstr>
      <vt:lpstr>SİNEMAYA GİTMEYEN KALMASIN</vt:lpstr>
      <vt:lpstr>“Hz.Muhammed’in Eğitim Anlayışı ve Eğitim Metodları” Konferansı</vt:lpstr>
      <vt:lpstr>İmamlık ve Müezzinlik Uygulamaları</vt:lpstr>
      <vt:lpstr>“CAMİLERLE ARKADAŞ OLMAK İSTİYORUZ!”</vt:lpstr>
      <vt:lpstr>Dilek Kutusu</vt:lpstr>
      <vt:lpstr>Sınıf İsimleri</vt:lpstr>
      <vt:lpstr>Okuyan 7ler Okuma Gurubu</vt:lpstr>
      <vt:lpstr>EBA Kullanımı Bilgilendirmesi</vt:lpstr>
      <vt:lpstr>TÜBİTAK 4006</vt:lpstr>
      <vt:lpstr>KAYSERİ TANITIM PANOSU</vt:lpstr>
      <vt:lpstr>LGS TANITIMI VE EĞİTİM KOÇLUĞU</vt:lpstr>
      <vt:lpstr>NURETTİN ÖZTÜRK İMAM HATİP ORTAOKULU YAZAR BAHÇESİ</vt:lpstr>
      <vt:lpstr>“ERGENİ ANLAYAN VELİ” SEMİNERİ</vt:lpstr>
      <vt:lpstr>BİLGİ YARIŞMASINDA KOCASİNAN İLÇE BİRİNCİSİYİZ..</vt:lpstr>
      <vt:lpstr>"PEYGAMBER EFENDİMİZİN HAYAT ÖLÇÜLERİ 40 HADİS YARIŞMAS"ININ ÖDÜL TÖRENİNİ GERÇELŞETİRDİK</vt:lpstr>
      <vt:lpstr>40 ŞAİR 40 ŞİİR ETKİNLİĞİMİZİ GERÇEKLEŞTİRDİK..</vt:lpstr>
      <vt:lpstr>"DOST KİTAPLAR OKUYAN 7´LER" KİTAP OKUMA ETKİNLİĞİMİZİ GERÇEKLEŞTİRDİK..</vt:lpstr>
      <vt:lpstr>OKUL TANITIMI FAALİYETLERİMİZ</vt:lpstr>
      <vt:lpstr>TÜBİTAK BİLİM FUARI GEZİLERİ DÜZENLEDİK</vt:lpstr>
      <vt:lpstr>TEMİZ VE HİJYENİK OKUL ÖDÜLÜMÜZÜ ALDIK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NURETTİN ÖZTÜRK İHO</dc:title>
  <dc:creator>Murat Yazanel</dc:creator>
  <cp:lastModifiedBy>Murat Yazanel</cp:lastModifiedBy>
  <cp:revision>8</cp:revision>
  <dcterms:created xsi:type="dcterms:W3CDTF">2019-05-02T07:36:40Z</dcterms:created>
  <dcterms:modified xsi:type="dcterms:W3CDTF">2019-05-02T08:16:02Z</dcterms:modified>
</cp:coreProperties>
</file>